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handoutMasterIdLst>
    <p:handoutMasterId r:id="rId52"/>
  </p:handoutMasterIdLst>
  <p:sldIdLst>
    <p:sldId id="257" r:id="rId2"/>
    <p:sldId id="519" r:id="rId3"/>
    <p:sldId id="522" r:id="rId4"/>
    <p:sldId id="525" r:id="rId5"/>
    <p:sldId id="526" r:id="rId6"/>
    <p:sldId id="527" r:id="rId7"/>
    <p:sldId id="528" r:id="rId8"/>
    <p:sldId id="529" r:id="rId9"/>
    <p:sldId id="530" r:id="rId10"/>
    <p:sldId id="531" r:id="rId11"/>
    <p:sldId id="544" r:id="rId12"/>
    <p:sldId id="535" r:id="rId13"/>
    <p:sldId id="540" r:id="rId14"/>
    <p:sldId id="533" r:id="rId15"/>
    <p:sldId id="541" r:id="rId16"/>
    <p:sldId id="536" r:id="rId17"/>
    <p:sldId id="537" r:id="rId18"/>
    <p:sldId id="542" r:id="rId19"/>
    <p:sldId id="538" r:id="rId20"/>
    <p:sldId id="539" r:id="rId21"/>
    <p:sldId id="520" r:id="rId22"/>
    <p:sldId id="521" r:id="rId23"/>
    <p:sldId id="543" r:id="rId24"/>
    <p:sldId id="545" r:id="rId25"/>
    <p:sldId id="546" r:id="rId26"/>
    <p:sldId id="547" r:id="rId27"/>
    <p:sldId id="548" r:id="rId28"/>
    <p:sldId id="549" r:id="rId29"/>
    <p:sldId id="550" r:id="rId30"/>
    <p:sldId id="551" r:id="rId31"/>
    <p:sldId id="552" r:id="rId32"/>
    <p:sldId id="553" r:id="rId33"/>
    <p:sldId id="554" r:id="rId34"/>
    <p:sldId id="555" r:id="rId35"/>
    <p:sldId id="556" r:id="rId36"/>
    <p:sldId id="557" r:id="rId37"/>
    <p:sldId id="558" r:id="rId38"/>
    <p:sldId id="559" r:id="rId39"/>
    <p:sldId id="523" r:id="rId40"/>
    <p:sldId id="524" r:id="rId41"/>
    <p:sldId id="560" r:id="rId42"/>
    <p:sldId id="561" r:id="rId43"/>
    <p:sldId id="562" r:id="rId44"/>
    <p:sldId id="563" r:id="rId45"/>
    <p:sldId id="564" r:id="rId46"/>
    <p:sldId id="565" r:id="rId47"/>
    <p:sldId id="566" r:id="rId48"/>
    <p:sldId id="567" r:id="rId49"/>
    <p:sldId id="511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8">
          <p15:clr>
            <a:srgbClr val="A4A3A4"/>
          </p15:clr>
        </p15:guide>
        <p15:guide id="2" pos="3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32E"/>
    <a:srgbClr val="3777BC"/>
    <a:srgbClr val="B0D4FF"/>
    <a:srgbClr val="C7DCF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467" autoAdjust="0"/>
    <p:restoredTop sz="93086" autoAdjust="0"/>
  </p:normalViewPr>
  <p:slideViewPr>
    <p:cSldViewPr snapToGrid="0" snapToObjects="1">
      <p:cViewPr varScale="1">
        <p:scale>
          <a:sx n="100" d="100"/>
          <a:sy n="100" d="100"/>
        </p:scale>
        <p:origin x="176" y="448"/>
      </p:cViewPr>
      <p:guideLst>
        <p:guide orient="horz" pos="2518"/>
        <p:guide pos="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5F809-B08F-3445-B93F-E38BFAD4917D}" type="datetimeFigureOut">
              <a:rPr lang="en-US" smtClean="0"/>
              <a:t>9/22/19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44682-B8B7-AF4E-8006-BF3145172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008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3113E-F5D5-E749-B6AB-8076BAB89233}" type="datetimeFigureOut">
              <a:rPr lang="en-US" smtClean="0"/>
              <a:t>9/22/19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209BD-E89E-3143-8153-EF392C421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6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209BD-E89E-3143-8153-EF392C42177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20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Leaders in high assurance research and development</a:t>
            </a:r>
          </a:p>
          <a:p>
            <a:r>
              <a:rPr lang="en-US" dirty="0"/>
              <a:t>Creating trustworthiness in critical systems</a:t>
            </a:r>
          </a:p>
          <a:p>
            <a:r>
              <a:rPr lang="en-US" dirty="0"/>
              <a:t>Solving your hardest computer science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209BD-E89E-3143-8153-EF392C42177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784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ome.jpg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3070958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List Slide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88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Outline Numbering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/>
          <a:lstStyle>
            <a:lvl1pPr marL="400050" indent="-400050">
              <a:buFont typeface="+mj-lt"/>
              <a:buAutoNum type="romanUcPeriod"/>
              <a:defRPr sz="2000"/>
            </a:lvl1pPr>
            <a:lvl2pPr marL="800100" indent="-342900">
              <a:buFont typeface="+mj-lt"/>
              <a:buAutoNum type="alphaUcPeriod"/>
              <a:defRPr sz="2000"/>
            </a:lvl2pPr>
            <a:lvl3pPr marL="1257300" indent="-342900">
              <a:buFont typeface="+mj-lt"/>
              <a:buAutoNum type="arabicPeriod"/>
              <a:defRPr sz="1800"/>
            </a:lvl3pPr>
            <a:lvl4pPr marL="1652587" indent="-342900">
              <a:buFont typeface="+mj-lt"/>
              <a:buAutoNum type="alphaLcPeriod"/>
              <a:defRPr sz="1600"/>
            </a:lvl4pPr>
            <a:lvl5pPr marL="2114550" indent="-400050">
              <a:buFont typeface="+mj-lt"/>
              <a:buAutoNum type="romanLcPeriod"/>
              <a:defRPr sz="1600">
                <a:solidFill>
                  <a:schemeClr val="tx1"/>
                </a:solidFill>
              </a:defRPr>
            </a:lvl5pPr>
            <a:lvl6pPr>
              <a:defRPr sz="1600" baseline="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28575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6337" y="466279"/>
            <a:ext cx="4284979" cy="268346"/>
          </a:xfrm>
        </p:spPr>
        <p:txBody>
          <a:bodyPr>
            <a:normAutofit/>
          </a:bodyPr>
          <a:lstStyle>
            <a:lvl1pPr algn="l">
              <a:defRPr sz="1000" b="1" i="0" baseline="0">
                <a:solidFill>
                  <a:schemeClr val="bg1">
                    <a:lumMod val="6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1302453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</p:spTree>
    <p:extLst>
      <p:ext uri="{BB962C8B-B14F-4D97-AF65-F5344CB8AC3E}">
        <p14:creationId xmlns:p14="http://schemas.microsoft.com/office/powerpoint/2010/main" val="269297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3777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4010000"/>
            <a:ext cx="8229052" cy="907722"/>
          </a:xfrm>
        </p:spPr>
        <p:txBody>
          <a:bodyPr>
            <a:normAutofit/>
          </a:bodyPr>
          <a:lstStyle>
            <a:lvl1pPr marL="0" indent="0" algn="l">
              <a:spcAft>
                <a:spcPts val="0"/>
              </a:spcAft>
              <a:buNone/>
              <a:defRPr sz="1400" b="1" i="0" cap="none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presentation title page</a:t>
            </a:r>
          </a:p>
        </p:txBody>
      </p:sp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60" y="552294"/>
            <a:ext cx="2032696" cy="5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45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161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6337" y="3437583"/>
            <a:ext cx="8223090" cy="1206556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This is an area for a short quote or sentence.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5926678"/>
            <a:ext cx="8232227" cy="403225"/>
          </a:xfrm>
        </p:spPr>
        <p:txBody>
          <a:bodyPr>
            <a:normAutofit/>
          </a:bodyPr>
          <a:lstStyle>
            <a:lvl1pPr>
              <a:defRPr sz="13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- </a:t>
            </a:r>
            <a:r>
              <a:rPr lang="en-US" dirty="0" err="1"/>
              <a:t>Evariste</a:t>
            </a:r>
            <a:r>
              <a:rPr lang="en-US" dirty="0"/>
              <a:t> Galois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5572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3638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2000" b="1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6802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0141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1693862"/>
            <a:ext cx="3879885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1693862"/>
            <a:ext cx="3878086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4" name="TextBox 23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7536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337" y="1698750"/>
            <a:ext cx="3879885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2066187"/>
            <a:ext cx="3879885" cy="413549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2364" y="1698750"/>
            <a:ext cx="3878086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2066187"/>
            <a:ext cx="3878086" cy="4153764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0464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295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2046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Title to Image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9644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3710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31520"/>
            <a:ext cx="8226107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This is a page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4480"/>
            <a:ext cx="8226107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galois-icon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2018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8382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49" r:id="rId3"/>
    <p:sldLayoutId id="2147483661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63" r:id="rId10"/>
    <p:sldLayoutId id="2147483664" r:id="rId11"/>
    <p:sldLayoutId id="2147483665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i="0" kern="1200" cap="none" baseline="0">
          <a:solidFill>
            <a:schemeClr val="tx1">
              <a:lumMod val="75000"/>
              <a:lumOff val="25000"/>
            </a:schemeClr>
          </a:solidFill>
          <a:latin typeface="Helvetica"/>
          <a:ea typeface="+mj-ea"/>
          <a:cs typeface="Helvetica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spcAft>
          <a:spcPts val="0"/>
        </a:spcAft>
        <a:buFont typeface="Arial"/>
        <a:buNone/>
        <a:defRPr sz="32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630238" indent="-173038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084263" indent="-169863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489075" indent="-179388" algn="l" defTabSz="457200" rtl="0" eaLnBrk="1" latinLnBrk="0" hangingPunct="1">
        <a:spcBef>
          <a:spcPct val="20000"/>
        </a:spcBef>
        <a:buFontTx/>
        <a:buChar char="-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1884363" indent="-169863" algn="l" defTabSz="457200" rtl="0" eaLnBrk="1" latinLnBrk="0" hangingPunct="1">
        <a:spcBef>
          <a:spcPct val="20000"/>
        </a:spcBef>
        <a:buFont typeface="Arial"/>
        <a:buChar char="•"/>
        <a:defRPr sz="14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.png"/><Relationship Id="rId5" Type="http://schemas.openxmlformats.org/officeDocument/2006/relationships/image" Target="../media/image27.pn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8.png"/><Relationship Id="rId5" Type="http://schemas.openxmlformats.org/officeDocument/2006/relationships/image" Target="../media/image23.png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0455" y="4371707"/>
            <a:ext cx="8229052" cy="840421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Eric Davis, Alec Theriault, Ryan Wright 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6417" y="1562316"/>
            <a:ext cx="8223090" cy="2691595"/>
          </a:xfrm>
        </p:spPr>
        <p:txBody>
          <a:bodyPr anchor="ctr" anchorCtr="0"/>
          <a:lstStyle/>
          <a:p>
            <a:r>
              <a:rPr lang="en-US" sz="2800" dirty="0"/>
              <a:t>Automated Scientific Knowledge Extraction</a:t>
            </a:r>
            <a:br>
              <a:rPr lang="en-US" sz="2800" dirty="0"/>
            </a:br>
            <a:br>
              <a:rPr lang="en-US" sz="2800" dirty="0"/>
            </a:br>
            <a:r>
              <a:rPr lang="en-US" sz="2400" i="1" dirty="0"/>
              <a:t>Formulation Inference and Design of Experiments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D115C0B-F45B-6F4B-96F6-13C5D89DF605}"/>
              </a:ext>
            </a:extLst>
          </p:cNvPr>
          <p:cNvSpPr txBox="1">
            <a:spLocks/>
          </p:cNvSpPr>
          <p:nvPr/>
        </p:nvSpPr>
        <p:spPr>
          <a:xfrm>
            <a:off x="460455" y="6170346"/>
            <a:ext cx="8229052" cy="6098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This research was supported by the ASKE program under </a:t>
            </a:r>
          </a:p>
          <a:p>
            <a:pPr algn="ctr"/>
            <a:r>
              <a:rPr lang="en-US" dirty="0"/>
              <a:t>DARPA-PA-18-02-AIE-FP-039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6FCB5F02-69C0-7C42-BCD3-89C370F6DEA1}"/>
              </a:ext>
            </a:extLst>
          </p:cNvPr>
          <p:cNvSpPr txBox="1">
            <a:spLocks/>
          </p:cNvSpPr>
          <p:nvPr/>
        </p:nvSpPr>
        <p:spPr>
          <a:xfrm>
            <a:off x="460455" y="5541961"/>
            <a:ext cx="8229052" cy="4975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GaloisInc</a:t>
            </a:r>
            <a:r>
              <a:rPr lang="en-US" sz="2000" dirty="0"/>
              <a:t>/AMIDOL/</a:t>
            </a:r>
          </a:p>
        </p:txBody>
      </p:sp>
    </p:spTree>
    <p:extLst>
      <p:ext uri="{BB962C8B-B14F-4D97-AF65-F5344CB8AC3E}">
        <p14:creationId xmlns:p14="http://schemas.microsoft.com/office/powerpoint/2010/main" val="295507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D3C63-B3A2-3E4E-A0C3-CD3DBB4D2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C6DAB-5BE1-4E4E-83D1-5CD55CE7A2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VDSOLs allow us to hide these details under familiar decorations.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Formulation Palettes allow high level abstraction for ease of use and </a:t>
            </a:r>
            <a:r>
              <a:rPr lang="en-US" b="1" dirty="0"/>
              <a:t>correctness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Palettes contain </a:t>
            </a:r>
            <a:r>
              <a:rPr lang="en-US" b="1" dirty="0"/>
              <a:t>Palette Elements</a:t>
            </a:r>
            <a:endParaRPr lang="en-US" dirty="0"/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Also contain </a:t>
            </a:r>
            <a:r>
              <a:rPr lang="en-US" b="1" dirty="0"/>
              <a:t>rules </a:t>
            </a:r>
            <a:r>
              <a:rPr lang="en-US" dirty="0"/>
              <a:t>for composition.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B61F781-BFD5-7343-80DA-24EC03A0F9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026819" y="3082131"/>
            <a:ext cx="3429000" cy="1663700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196FB64A-1C45-C141-8174-0D8F91431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188" y="5114186"/>
            <a:ext cx="3878262" cy="81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147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F4BBA-1AA2-7743-95C8-FA45071FE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5FE58-AA29-864E-A13C-D5FA3AD13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Rules and composition are core to VDSOL definitions.</a:t>
            </a:r>
          </a:p>
          <a:p>
            <a:endParaRPr lang="en-US" dirty="0"/>
          </a:p>
          <a:p>
            <a:r>
              <a:rPr lang="en-US" dirty="0"/>
              <a:t>We currently know what it means to have individual (atomic) elements.</a:t>
            </a:r>
          </a:p>
          <a:p>
            <a:endParaRPr lang="en-US" dirty="0"/>
          </a:p>
          <a:p>
            <a:r>
              <a:rPr lang="en-US" dirty="0"/>
              <a:t>What does it mean to link them?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4B7722-48C9-9F43-9D38-D34C7CD6F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313" y="4792208"/>
            <a:ext cx="835705" cy="8357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6382BB-D79A-F849-8760-249B41CBC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561" y="4702254"/>
            <a:ext cx="1044631" cy="10446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34A0A6-D6A5-5249-963F-61358F638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8824" y="4702254"/>
            <a:ext cx="1015614" cy="101561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608FBA2-A937-4543-8CF0-69E272535C91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4911018" y="5210061"/>
            <a:ext cx="1024543" cy="14509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AE7C97-8DA9-BC4B-B1B6-FC20ED339C16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3194438" y="5210061"/>
            <a:ext cx="880875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5514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B3A6-0A8F-5F4D-81B1-D25E2883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Are Compositional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8F223-6BB6-B14F-B9E8-98482C08AC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VDSOL needs rules for composing </a:t>
            </a:r>
            <a:r>
              <a:rPr lang="en-US" b="1" dirty="0"/>
              <a:t>Palette Elements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Elements can be: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Atomic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Composed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Rules for composition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Parallel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0288B7-432D-3642-8ED7-2B2788C203E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802187" y="1834057"/>
            <a:ext cx="3878262" cy="1080982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3EE6182-B8A3-6449-AEDC-4E0F8A69F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784" y="4339620"/>
            <a:ext cx="3682056" cy="48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448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B3A6-0A8F-5F4D-81B1-D25E2883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Are Compositional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0288B7-432D-3642-8ED7-2B2788C203E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802187" y="1834057"/>
            <a:ext cx="3878262" cy="1080982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3EE6182-B8A3-6449-AEDC-4E0F8A69F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784" y="4339620"/>
            <a:ext cx="3682056" cy="484825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DCAE5A0-BB84-B640-A118-BBA1F1FA8E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85800" y="2910681"/>
            <a:ext cx="3441700" cy="2006600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EC55E4E3-C851-234F-A65C-AEBB4FF40E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3139281"/>
            <a:ext cx="34417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449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B3A6-0A8F-5F4D-81B1-D25E2883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Are Compositional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8F223-6BB6-B14F-B9E8-98482C08AC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VDSOL needs rules for composing </a:t>
            </a:r>
            <a:r>
              <a:rPr lang="en-US" b="1" dirty="0"/>
              <a:t>Palette Elements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Elements can be: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Atomic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Composed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Rules for composition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Parallel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Series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0288B7-432D-3642-8ED7-2B2788C203E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802187" y="1834057"/>
            <a:ext cx="3878262" cy="1080982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3EE6182-B8A3-6449-AEDC-4E0F8A69F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784" y="3709967"/>
            <a:ext cx="3682056" cy="174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39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B3A6-0A8F-5F4D-81B1-D25E2883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Are Compositional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F41066-F824-4547-9BFA-615901012A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725" y="3438343"/>
            <a:ext cx="3879850" cy="951276"/>
          </a:xfr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0288B7-432D-3642-8ED7-2B2788C203E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802187" y="1834057"/>
            <a:ext cx="3878262" cy="1080982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3EE6182-B8A3-6449-AEDC-4E0F8A69F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4784" y="3709967"/>
            <a:ext cx="3682056" cy="1744132"/>
          </a:xfrm>
          <a:prstGeom prst="rect">
            <a:avLst/>
          </a:prstGeom>
        </p:spPr>
      </p:pic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FC8320FA-2E1D-874D-AA87-47363CCE0A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479" y="3438343"/>
            <a:ext cx="2704341" cy="95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37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B3A6-0A8F-5F4D-81B1-D25E2883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Are Compositional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8F223-6BB6-B14F-B9E8-98482C08AC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VDSOL needs rules for composing </a:t>
            </a:r>
            <a:r>
              <a:rPr lang="en-US" b="1" dirty="0"/>
              <a:t>Palette Elements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Elements can be: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Atomic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Composed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Rules for composition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Series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Parallel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Substitution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3EE6182-B8A3-6449-AEDC-4E0F8A69F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396" y="3286229"/>
            <a:ext cx="1848202" cy="125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174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A4FB-441D-7D42-A3E5-CD2DB2CAD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and Substitution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2A03B9-9052-7448-BB58-1E489955A2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2151" y="1889937"/>
            <a:ext cx="3429000" cy="166370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5F37BA2-506F-6942-81A7-CC918DDB4E2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026820" y="1889937"/>
            <a:ext cx="3429000" cy="16637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261D4B-D4BE-6F4A-B07A-0C6830D19369}"/>
              </a:ext>
            </a:extLst>
          </p:cNvPr>
          <p:cNvSpPr txBox="1"/>
          <p:nvPr/>
        </p:nvSpPr>
        <p:spPr>
          <a:xfrm>
            <a:off x="466336" y="4132161"/>
            <a:ext cx="7989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Given a notion of “compatibility” of elements, we’d like to easily define how to replace one with another.</a:t>
            </a:r>
          </a:p>
        </p:txBody>
      </p:sp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897E0FA7-F093-ED43-8A9D-B353BB1AF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2941" y="5196052"/>
            <a:ext cx="1848202" cy="12555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C2A968C-B368-E142-96D2-2DF3251015B9}"/>
              </a:ext>
            </a:extLst>
          </p:cNvPr>
          <p:cNvSpPr txBox="1"/>
          <p:nvPr/>
        </p:nvSpPr>
        <p:spPr>
          <a:xfrm>
            <a:off x="1948031" y="4907666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C066D9-4A70-C746-9116-6EDF1FA7585B}"/>
              </a:ext>
            </a:extLst>
          </p:cNvPr>
          <p:cNvSpPr txBox="1"/>
          <p:nvPr/>
        </p:nvSpPr>
        <p:spPr>
          <a:xfrm>
            <a:off x="4016122" y="4641090"/>
            <a:ext cx="1101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Invariants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81F321-9DDD-9B46-8C03-FA207D63EEF0}"/>
              </a:ext>
            </a:extLst>
          </p:cNvPr>
          <p:cNvSpPr txBox="1"/>
          <p:nvPr/>
        </p:nvSpPr>
        <p:spPr>
          <a:xfrm>
            <a:off x="6057671" y="4907666"/>
            <a:ext cx="1367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Transformed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DBC9EE8-7AC8-AE45-9ED4-B82DBFF6DAEE}"/>
              </a:ext>
            </a:extLst>
          </p:cNvPr>
          <p:cNvCxnSpPr>
            <a:stCxn id="13" idx="2"/>
          </p:cNvCxnSpPr>
          <p:nvPr/>
        </p:nvCxnSpPr>
        <p:spPr>
          <a:xfrm>
            <a:off x="2406651" y="5276998"/>
            <a:ext cx="1343546" cy="800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04B7F93-1546-B646-807C-20A61C126011}"/>
              </a:ext>
            </a:extLst>
          </p:cNvPr>
          <p:cNvCxnSpPr>
            <a:stCxn id="15" idx="2"/>
          </p:cNvCxnSpPr>
          <p:nvPr/>
        </p:nvCxnSpPr>
        <p:spPr>
          <a:xfrm flipH="1">
            <a:off x="5370653" y="5276998"/>
            <a:ext cx="1370667" cy="1291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C17A9F1-FFB0-FD43-A8B9-808ED1BAF08A}"/>
              </a:ext>
            </a:extLst>
          </p:cNvPr>
          <p:cNvCxnSpPr>
            <a:cxnSpLocks/>
          </p:cNvCxnSpPr>
          <p:nvPr/>
        </p:nvCxnSpPr>
        <p:spPr>
          <a:xfrm>
            <a:off x="4567042" y="4964122"/>
            <a:ext cx="0" cy="3065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Donut 21">
            <a:extLst>
              <a:ext uri="{FF2B5EF4-FFF2-40B4-BE49-F238E27FC236}">
                <a16:creationId xmlns:a16="http://schemas.microsoft.com/office/drawing/2014/main" id="{58D7DAD3-2EEF-E84F-B9F4-F6F691F3DE7D}"/>
              </a:ext>
            </a:extLst>
          </p:cNvPr>
          <p:cNvSpPr/>
          <p:nvPr/>
        </p:nvSpPr>
        <p:spPr>
          <a:xfrm>
            <a:off x="3677666" y="6041983"/>
            <a:ext cx="345958" cy="363341"/>
          </a:xfrm>
          <a:prstGeom prst="donut">
            <a:avLst>
              <a:gd name="adj" fmla="val 777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BF030C-84EC-AD4C-876E-E7E57136DDF8}"/>
              </a:ext>
            </a:extLst>
          </p:cNvPr>
          <p:cNvSpPr txBox="1"/>
          <p:nvPr/>
        </p:nvSpPr>
        <p:spPr>
          <a:xfrm>
            <a:off x="609199" y="6035992"/>
            <a:ext cx="2467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 with “a copy” of l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38745B1-4D16-DC43-B2D0-C52B4087F159}"/>
              </a:ext>
            </a:extLst>
          </p:cNvPr>
          <p:cNvCxnSpPr>
            <a:stCxn id="23" idx="3"/>
          </p:cNvCxnSpPr>
          <p:nvPr/>
        </p:nvCxnSpPr>
        <p:spPr>
          <a:xfrm>
            <a:off x="3076413" y="6220658"/>
            <a:ext cx="566528" cy="29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B00E684-8EF1-1D4C-92E6-82A528BED30C}"/>
              </a:ext>
            </a:extLst>
          </p:cNvPr>
          <p:cNvSpPr txBox="1"/>
          <p:nvPr/>
        </p:nvSpPr>
        <p:spPr>
          <a:xfrm>
            <a:off x="6055986" y="6035992"/>
            <a:ext cx="3046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 with “copy” of l substituted for 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D32B632-7A81-1947-8CAA-97928EB7088F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5491143" y="6189881"/>
            <a:ext cx="564843" cy="307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Donut 28">
            <a:extLst>
              <a:ext uri="{FF2B5EF4-FFF2-40B4-BE49-F238E27FC236}">
                <a16:creationId xmlns:a16="http://schemas.microsoft.com/office/drawing/2014/main" id="{4234B67C-8EA6-DD47-89EB-19AD05CDB4AF}"/>
              </a:ext>
            </a:extLst>
          </p:cNvPr>
          <p:cNvSpPr/>
          <p:nvPr/>
        </p:nvSpPr>
        <p:spPr>
          <a:xfrm>
            <a:off x="5086935" y="6023598"/>
            <a:ext cx="345958" cy="363341"/>
          </a:xfrm>
          <a:prstGeom prst="donut">
            <a:avLst>
              <a:gd name="adj" fmla="val 777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847C11-CAE7-894D-95F4-27FE65131C0F}"/>
              </a:ext>
            </a:extLst>
          </p:cNvPr>
          <p:cNvSpPr txBox="1"/>
          <p:nvPr/>
        </p:nvSpPr>
        <p:spPr>
          <a:xfrm>
            <a:off x="2267028" y="3362720"/>
            <a:ext cx="279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62D44C-A0CD-8345-A6EB-37A5C6ED5D80}"/>
              </a:ext>
            </a:extLst>
          </p:cNvPr>
          <p:cNvSpPr txBox="1"/>
          <p:nvPr/>
        </p:nvSpPr>
        <p:spPr>
          <a:xfrm>
            <a:off x="6577652" y="3367951"/>
            <a:ext cx="3273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09814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  <p:bldP spid="26" grpId="0"/>
      <p:bldP spid="2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A4FB-441D-7D42-A3E5-CD2DB2CAD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and Substitution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2A03B9-9052-7448-BB58-1E489955A2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96039" y="2034342"/>
            <a:ext cx="2029584" cy="984724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5F37BA2-506F-6942-81A7-CC918DDB4E2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26199" y="2035140"/>
            <a:ext cx="2029619" cy="98474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847C11-CAE7-894D-95F4-27FE65131C0F}"/>
              </a:ext>
            </a:extLst>
          </p:cNvPr>
          <p:cNvSpPr txBox="1"/>
          <p:nvPr/>
        </p:nvSpPr>
        <p:spPr>
          <a:xfrm>
            <a:off x="1271209" y="3012815"/>
            <a:ext cx="279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62D44C-A0CD-8345-A6EB-37A5C6ED5D80}"/>
              </a:ext>
            </a:extLst>
          </p:cNvPr>
          <p:cNvSpPr txBox="1"/>
          <p:nvPr/>
        </p:nvSpPr>
        <p:spPr>
          <a:xfrm>
            <a:off x="7277341" y="3012814"/>
            <a:ext cx="3273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</a:t>
            </a:r>
          </a:p>
        </p:txBody>
      </p:sp>
      <p:pic>
        <p:nvPicPr>
          <p:cNvPr id="24" name="Content Placeholder 5">
            <a:extLst>
              <a:ext uri="{FF2B5EF4-FFF2-40B4-BE49-F238E27FC236}">
                <a16:creationId xmlns:a16="http://schemas.microsoft.com/office/drawing/2014/main" id="{2E28AAEF-8428-074E-A5AE-C0D8EA6B6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3735" y="2030210"/>
            <a:ext cx="2046614" cy="99298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F7868E3-1624-3845-89A9-5F1AE57D13D1}"/>
              </a:ext>
            </a:extLst>
          </p:cNvPr>
          <p:cNvSpPr txBox="1"/>
          <p:nvPr/>
        </p:nvSpPr>
        <p:spPr>
          <a:xfrm>
            <a:off x="4381735" y="3012814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3F5734A-1EB9-C64D-88B3-75C6260D1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9742" y="4292600"/>
            <a:ext cx="5054600" cy="1778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E1075B3-EE65-B74E-9FBB-DE260F11B8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9742" y="4295916"/>
            <a:ext cx="50546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89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D2117-50C5-5941-A4E8-1FB6DC6AB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and 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BBE7-BCE8-DC49-BE27-BBFD81C14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3879885" cy="44403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Our invariants,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k</a:t>
            </a:r>
            <a:r>
              <a:rPr lang="en-US" dirty="0"/>
              <a:t>, in substitution rules provide us something rather interesting.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k</a:t>
            </a:r>
            <a:r>
              <a:rPr lang="en-US" dirty="0"/>
              <a:t>  tells us what doesn’t change when substituting </a:t>
            </a:r>
            <a:br>
              <a:rPr lang="en-US" dirty="0"/>
            </a:b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/>
              <a:t> for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l</a:t>
            </a:r>
            <a:br>
              <a:rPr lang="en-US" b="1" i="1" dirty="0">
                <a:solidFill>
                  <a:schemeClr val="accent2">
                    <a:lumMod val="75000"/>
                  </a:schemeClr>
                </a:solidFill>
              </a:rPr>
            </a:br>
            <a:endParaRPr lang="en-US" b="1" i="1" dirty="0">
              <a:solidFill>
                <a:schemeClr val="accent2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k</a:t>
            </a:r>
            <a:r>
              <a:rPr lang="en-US" dirty="0"/>
              <a:t>  also forms a sort of “morphism signature” or “morphism type”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BDD467E-E05B-9943-AB33-C77B471AB96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238749" y="3082166"/>
            <a:ext cx="3429000" cy="1663700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113AA185-EDAE-6242-8997-0815F3FFD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148" y="1641205"/>
            <a:ext cx="1848202" cy="12555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3CAFDE-D2C0-1A41-927B-69A771E68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599" y="5032644"/>
            <a:ext cx="2019300" cy="107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523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32487ABF-4CBD-E647-9D84-FB3CDDE9B783}"/>
              </a:ext>
            </a:extLst>
          </p:cNvPr>
          <p:cNvGrpSpPr/>
          <p:nvPr/>
        </p:nvGrpSpPr>
        <p:grpSpPr>
          <a:xfrm>
            <a:off x="683168" y="395038"/>
            <a:ext cx="7963291" cy="5884737"/>
            <a:chOff x="-349956" y="-733777"/>
            <a:chExt cx="22479000" cy="166116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22CD0203-797E-AD4B-8CAE-DA4C8741C3E3}"/>
                </a:ext>
              </a:extLst>
            </p:cNvPr>
            <p:cNvSpPr/>
            <p:nvPr/>
          </p:nvSpPr>
          <p:spPr>
            <a:xfrm>
              <a:off x="17370505" y="-733777"/>
              <a:ext cx="4340718" cy="16611600"/>
            </a:xfrm>
            <a:prstGeom prst="roundRect">
              <a:avLst/>
            </a:prstGeom>
            <a:solidFill>
              <a:srgbClr val="F05A28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Actionable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228FA805-BF8B-A34E-8006-E921FF563307}"/>
                </a:ext>
              </a:extLst>
            </p:cNvPr>
            <p:cNvSpPr/>
            <p:nvPr/>
          </p:nvSpPr>
          <p:spPr>
            <a:xfrm>
              <a:off x="12217470" y="-733777"/>
              <a:ext cx="4340718" cy="16611600"/>
            </a:xfrm>
            <a:prstGeom prst="roundRect">
              <a:avLst/>
            </a:prstGeom>
            <a:solidFill>
              <a:srgbClr val="F05A28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Universal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5FA4694A-5C61-7145-8D60-CECD79423E7A}"/>
                </a:ext>
              </a:extLst>
            </p:cNvPr>
            <p:cNvSpPr/>
            <p:nvPr/>
          </p:nvSpPr>
          <p:spPr>
            <a:xfrm>
              <a:off x="6889044" y="-733777"/>
              <a:ext cx="4340718" cy="16611600"/>
            </a:xfrm>
            <a:prstGeom prst="roundRect">
              <a:avLst/>
            </a:prstGeom>
            <a:solidFill>
              <a:srgbClr val="F05A28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Artifacts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88FBA2F-0CD7-6D49-8378-C0B3553F6202}"/>
                </a:ext>
              </a:extLst>
            </p:cNvPr>
            <p:cNvSpPr/>
            <p:nvPr/>
          </p:nvSpPr>
          <p:spPr>
            <a:xfrm>
              <a:off x="183444" y="804312"/>
              <a:ext cx="21877867" cy="4670054"/>
            </a:xfrm>
            <a:prstGeom prst="roundRect">
              <a:avLst/>
            </a:prstGeom>
            <a:solidFill>
              <a:srgbClr val="CCBB6D"/>
            </a:solidFill>
            <a:ln w="63500" cap="rnd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Abstract </a:t>
              </a:r>
            </a:p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Knowledge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DB030008-7C78-F846-9223-1530A52A295A}"/>
                </a:ext>
              </a:extLst>
            </p:cNvPr>
            <p:cNvSpPr/>
            <p:nvPr/>
          </p:nvSpPr>
          <p:spPr>
            <a:xfrm>
              <a:off x="183442" y="10655052"/>
              <a:ext cx="21945602" cy="4716156"/>
            </a:xfrm>
            <a:prstGeom prst="roundRect">
              <a:avLst/>
            </a:prstGeom>
            <a:solidFill>
              <a:srgbClr val="9BD094"/>
            </a:solidFill>
            <a:ln w="63500" cap="rnd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74320" rtlCol="0" anchor="ctr"/>
            <a:lstStyle/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Executable </a:t>
              </a:r>
            </a:p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Knowledge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82F045F-6FDD-F248-96CE-94D3CE2BC619}"/>
                </a:ext>
              </a:extLst>
            </p:cNvPr>
            <p:cNvSpPr/>
            <p:nvPr/>
          </p:nvSpPr>
          <p:spPr>
            <a:xfrm>
              <a:off x="183443" y="5720136"/>
              <a:ext cx="21911733" cy="4687652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 w="63500" cap="rnd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Structured </a:t>
              </a:r>
            </a:p>
            <a:p>
              <a:pPr lvl="0"/>
              <a:r>
                <a:rPr lang="en-US" sz="3200" b="1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Knowledge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BD632A6-47A6-5A42-88D2-C69538B55B4D}"/>
                </a:ext>
              </a:extLst>
            </p:cNvPr>
            <p:cNvSpPr/>
            <p:nvPr/>
          </p:nvSpPr>
          <p:spPr>
            <a:xfrm>
              <a:off x="11842044" y="5389226"/>
              <a:ext cx="5124938" cy="5124938"/>
            </a:xfrm>
            <a:prstGeom prst="ellipse">
              <a:avLst/>
            </a:prstGeom>
            <a:solidFill>
              <a:srgbClr val="50525E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/>
            </a:p>
          </p:txBody>
        </p:sp>
        <p:cxnSp>
          <p:nvCxnSpPr>
            <p:cNvPr id="11" name="Curved Connector 10">
              <a:extLst>
                <a:ext uri="{FF2B5EF4-FFF2-40B4-BE49-F238E27FC236}">
                  <a16:creationId xmlns:a16="http://schemas.microsoft.com/office/drawing/2014/main" id="{F44F9F83-1A44-A14D-AD40-BD9D04FC874A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 rot="16200000" flipH="1">
              <a:off x="8840122" y="4966456"/>
              <a:ext cx="3238157" cy="2732320"/>
            </a:xfrm>
            <a:prstGeom prst="curvedConnector2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urved Connector 11">
              <a:extLst>
                <a:ext uri="{FF2B5EF4-FFF2-40B4-BE49-F238E27FC236}">
                  <a16:creationId xmlns:a16="http://schemas.microsoft.com/office/drawing/2014/main" id="{0A009955-5A21-F94E-9519-6BB9A515C355}"/>
                </a:ext>
              </a:extLst>
            </p:cNvPr>
            <p:cNvCxnSpPr>
              <a:cxnSpLocks/>
              <a:stCxn id="20" idx="0"/>
            </p:cNvCxnSpPr>
            <p:nvPr/>
          </p:nvCxnSpPr>
          <p:spPr>
            <a:xfrm rot="5400000" flipH="1" flipV="1">
              <a:off x="8855223" y="8189512"/>
              <a:ext cx="3207954" cy="2732320"/>
            </a:xfrm>
            <a:prstGeom prst="curvedConnector2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urved Connector 12">
              <a:extLst>
                <a:ext uri="{FF2B5EF4-FFF2-40B4-BE49-F238E27FC236}">
                  <a16:creationId xmlns:a16="http://schemas.microsoft.com/office/drawing/2014/main" id="{63B0A063-057C-4D4E-8300-4DF5DC8FA000}"/>
                </a:ext>
              </a:extLst>
            </p:cNvPr>
            <p:cNvCxnSpPr>
              <a:cxnSpLocks/>
              <a:stCxn id="10" idx="6"/>
              <a:endCxn id="17" idx="2"/>
            </p:cNvCxnSpPr>
            <p:nvPr/>
          </p:nvCxnSpPr>
          <p:spPr>
            <a:xfrm flipV="1">
              <a:off x="16966982" y="4707782"/>
              <a:ext cx="2573883" cy="3243913"/>
            </a:xfrm>
            <a:prstGeom prst="curvedConnector2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>
              <a:extLst>
                <a:ext uri="{FF2B5EF4-FFF2-40B4-BE49-F238E27FC236}">
                  <a16:creationId xmlns:a16="http://schemas.microsoft.com/office/drawing/2014/main" id="{8F675A61-51E4-D74B-8D5B-37F11EB44AC2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>
              <a:off x="16950298" y="7951695"/>
              <a:ext cx="2590567" cy="3207954"/>
            </a:xfrm>
            <a:prstGeom prst="curvedConnector2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F42D1DF-B67E-4A45-A6A0-3C31592BBFB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-349956" y="559465"/>
              <a:ext cx="67733" cy="14811743"/>
            </a:xfrm>
            <a:prstGeom prst="straightConnector1">
              <a:avLst/>
            </a:prstGeom>
            <a:ln w="2540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C2228115-3A4B-6349-A8E2-F5317EFC17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7844" y="15573023"/>
              <a:ext cx="20421600" cy="0"/>
            </a:xfrm>
            <a:prstGeom prst="straightConnector1">
              <a:avLst/>
            </a:prstGeom>
            <a:ln w="2540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7E9C641E-0EE6-7645-99CE-D9CE936C16EF}"/>
                </a:ext>
              </a:extLst>
            </p:cNvPr>
            <p:cNvSpPr/>
            <p:nvPr/>
          </p:nvSpPr>
          <p:spPr>
            <a:xfrm>
              <a:off x="18042788" y="3003550"/>
              <a:ext cx="2996153" cy="1704232"/>
            </a:xfrm>
            <a:prstGeom prst="roundRect">
              <a:avLst/>
            </a:prstGeom>
            <a:solidFill>
              <a:srgbClr val="50525E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Visualization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C75D161D-61BD-A449-8609-E8EE85B917AC}"/>
                </a:ext>
              </a:extLst>
            </p:cNvPr>
            <p:cNvSpPr/>
            <p:nvPr/>
          </p:nvSpPr>
          <p:spPr>
            <a:xfrm>
              <a:off x="7594963" y="3009306"/>
              <a:ext cx="2996153" cy="1704232"/>
            </a:xfrm>
            <a:prstGeom prst="roundRect">
              <a:avLst/>
            </a:prstGeom>
            <a:solidFill>
              <a:srgbClr val="50525E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Papers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A984ED0E-D386-D94E-9C57-A492BC659DAA}"/>
                </a:ext>
              </a:extLst>
            </p:cNvPr>
            <p:cNvSpPr/>
            <p:nvPr/>
          </p:nvSpPr>
          <p:spPr>
            <a:xfrm>
              <a:off x="18042788" y="11159649"/>
              <a:ext cx="2996153" cy="1704232"/>
            </a:xfrm>
            <a:prstGeom prst="roundRect">
              <a:avLst/>
            </a:prstGeom>
            <a:solidFill>
              <a:srgbClr val="50525E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Execution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9DF13922-1421-E24F-A5A3-2D4EB3A8A66F}"/>
                </a:ext>
              </a:extLst>
            </p:cNvPr>
            <p:cNvSpPr/>
            <p:nvPr/>
          </p:nvSpPr>
          <p:spPr>
            <a:xfrm>
              <a:off x="7594963" y="11159649"/>
              <a:ext cx="2996153" cy="1704232"/>
            </a:xfrm>
            <a:prstGeom prst="roundRect">
              <a:avLst/>
            </a:prstGeom>
            <a:solidFill>
              <a:srgbClr val="50525E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Code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C35EAD0-E787-F54C-B82F-6F34C6A543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1434" y="12736553"/>
              <a:ext cx="2294464" cy="2294464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1AC2C2B2-9212-B449-87DB-A913C6415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2967" y="807012"/>
              <a:ext cx="2292872" cy="2292872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3F3272C-CB46-0940-9B03-6368B5146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74548" y="1187132"/>
              <a:ext cx="1532632" cy="1532632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B2BB2B4C-B9CF-B64E-9E4A-CE6BE7235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36235" y="4995684"/>
              <a:ext cx="6136556" cy="6136556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939FDE7-4728-C948-BD87-E17EB1C2F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393632" y="12736553"/>
              <a:ext cx="2294464" cy="2294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41238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D2117-50C5-5941-A4E8-1FB6DC6AB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VDSOLs and 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BBE7-BCE8-DC49-BE27-BBFD81C14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3879885" cy="44403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“Morphism signatures” or</a:t>
            </a:r>
            <a:br>
              <a:rPr lang="en-US" dirty="0"/>
            </a:br>
            <a:r>
              <a:rPr lang="en-US" dirty="0"/>
              <a:t>“Morphism types” tell us when the abstraction represented by a </a:t>
            </a:r>
            <a:r>
              <a:rPr lang="en-US" b="1" i="1" dirty="0"/>
              <a:t>Palette element</a:t>
            </a:r>
            <a:r>
              <a:rPr lang="en-US" dirty="0"/>
              <a:t>  represents something structurally similar.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becomes useful for formalism inference.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BDD467E-E05B-9943-AB33-C77B471AB96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238749" y="3082166"/>
            <a:ext cx="3429000" cy="1663700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113AA185-EDAE-6242-8997-0815F3FFD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148" y="1641205"/>
            <a:ext cx="1848202" cy="12555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3CAFDE-D2C0-1A41-927B-69A771E68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599" y="5032644"/>
            <a:ext cx="2019300" cy="107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564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6F142A-D83B-BA4F-B594-8759DEE0D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</a:t>
            </a:r>
          </a:p>
        </p:txBody>
      </p:sp>
    </p:spTree>
    <p:extLst>
      <p:ext uri="{BB962C8B-B14F-4D97-AF65-F5344CB8AC3E}">
        <p14:creationId xmlns:p14="http://schemas.microsoft.com/office/powerpoint/2010/main" val="38576531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DB8326-6BDE-834B-B197-DDDCD88E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0084EB-46C5-AF4E-8A89-72E108188E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Transform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artifacts</a:t>
            </a:r>
            <a:r>
              <a:rPr lang="en-US" b="1" dirty="0"/>
              <a:t> </a:t>
            </a:r>
            <a:r>
              <a:rPr lang="en-US" dirty="0"/>
              <a:t>captured in </a:t>
            </a:r>
            <a:r>
              <a:rPr lang="en-US" b="1" dirty="0">
                <a:solidFill>
                  <a:schemeClr val="accent3"/>
                </a:solidFill>
              </a:rPr>
              <a:t>executable knowledge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abstract knowledge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Into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actionable</a:t>
            </a:r>
            <a:r>
              <a:rPr lang="en-US" b="1" dirty="0"/>
              <a:t> </a:t>
            </a:r>
            <a:r>
              <a:rPr lang="en-US" dirty="0"/>
              <a:t>elements of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abstract knowledge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EA63FBC-584F-F94B-9F6E-14D7A0CF3D7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50838" y="2178189"/>
            <a:ext cx="4693162" cy="3471654"/>
          </a:xfrm>
        </p:spPr>
      </p:pic>
    </p:spTree>
    <p:extLst>
      <p:ext uri="{BB962C8B-B14F-4D97-AF65-F5344CB8AC3E}">
        <p14:creationId xmlns:p14="http://schemas.microsoft.com/office/powerpoint/2010/main" val="2015031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A4300-295B-B842-809F-8AC2FA392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DF91DF-0F0D-0E46-BBAF-326D4AFAA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Moving </a:t>
            </a:r>
            <a:r>
              <a:rPr lang="en-US" dirty="0"/>
              <a:t>up the modeling stack</a:t>
            </a:r>
            <a:r>
              <a:rPr lang="en-US" b="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How do we understand the ontological significance of artifacts?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0B147E-DF74-E548-8F95-3E0744625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4217987"/>
            <a:ext cx="1905000" cy="1905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8189D2-D370-1E4C-A5C1-C20D0EE4D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37" y="2411023"/>
            <a:ext cx="1908563" cy="1908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B2A294B-724A-BF4E-B39C-3ED80AB27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357" y="3430586"/>
            <a:ext cx="5054600" cy="1778000"/>
          </a:xfrm>
          <a:prstGeom prst="rect">
            <a:avLst/>
          </a:prstGeom>
        </p:spPr>
      </p:pic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906F15B6-FFA8-F740-9E2F-6D7CA7ACED63}"/>
              </a:ext>
            </a:extLst>
          </p:cNvPr>
          <p:cNvCxnSpPr/>
          <p:nvPr/>
        </p:nvCxnSpPr>
        <p:spPr>
          <a:xfrm>
            <a:off x="2247900" y="3430586"/>
            <a:ext cx="1371600" cy="787401"/>
          </a:xfrm>
          <a:prstGeom prst="bentConnector3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E8EAC2DC-040F-C842-B562-029702CF7693}"/>
              </a:ext>
            </a:extLst>
          </p:cNvPr>
          <p:cNvCxnSpPr>
            <a:stCxn id="7" idx="3"/>
          </p:cNvCxnSpPr>
          <p:nvPr/>
        </p:nvCxnSpPr>
        <p:spPr>
          <a:xfrm flipV="1">
            <a:off x="2371337" y="4217987"/>
            <a:ext cx="562363" cy="952500"/>
          </a:xfrm>
          <a:prstGeom prst="bentConnector2">
            <a:avLst/>
          </a:prstGeom>
          <a:ln w="635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A41030F-09E0-014B-90ED-731C2D293C5E}"/>
              </a:ext>
            </a:extLst>
          </p:cNvPr>
          <p:cNvSpPr/>
          <p:nvPr/>
        </p:nvSpPr>
        <p:spPr>
          <a:xfrm>
            <a:off x="4449956" y="3365304"/>
            <a:ext cx="2166743" cy="763978"/>
          </a:xfrm>
          <a:prstGeom prst="rect">
            <a:avLst/>
          </a:prstGeom>
          <a:noFill/>
          <a:ln w="635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DE1832E-3BD8-5A47-B495-32F51E38BB69}"/>
              </a:ext>
            </a:extLst>
          </p:cNvPr>
          <p:cNvSpPr/>
          <p:nvPr/>
        </p:nvSpPr>
        <p:spPr>
          <a:xfrm>
            <a:off x="4449957" y="4217987"/>
            <a:ext cx="2166742" cy="800295"/>
          </a:xfrm>
          <a:prstGeom prst="rect">
            <a:avLst/>
          </a:prstGeom>
          <a:noFill/>
          <a:ln w="635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D04623-B67D-174B-A8E9-4433282FDA6D}"/>
              </a:ext>
            </a:extLst>
          </p:cNvPr>
          <p:cNvSpPr/>
          <p:nvPr/>
        </p:nvSpPr>
        <p:spPr>
          <a:xfrm>
            <a:off x="6062856" y="3559076"/>
            <a:ext cx="1925443" cy="1266924"/>
          </a:xfrm>
          <a:prstGeom prst="rect">
            <a:avLst/>
          </a:prstGeom>
          <a:noFill/>
          <a:ln w="635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EFECB2-4485-EC45-9190-926B0375FE11}"/>
              </a:ext>
            </a:extLst>
          </p:cNvPr>
          <p:cNvSpPr txBox="1"/>
          <p:nvPr/>
        </p:nvSpPr>
        <p:spPr>
          <a:xfrm>
            <a:off x="4813279" y="2942232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6174E0-C44D-914C-B643-08E07AFEBE31}"/>
              </a:ext>
            </a:extLst>
          </p:cNvPr>
          <p:cNvSpPr txBox="1"/>
          <p:nvPr/>
        </p:nvSpPr>
        <p:spPr>
          <a:xfrm>
            <a:off x="4813279" y="5112625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C10D10-2535-E04C-95D1-6CBFC571D8B4}"/>
              </a:ext>
            </a:extLst>
          </p:cNvPr>
          <p:cNvSpPr txBox="1"/>
          <p:nvPr/>
        </p:nvSpPr>
        <p:spPr>
          <a:xfrm>
            <a:off x="6710556" y="4833616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2</a:t>
            </a:r>
          </a:p>
        </p:txBody>
      </p:sp>
    </p:spTree>
    <p:extLst>
      <p:ext uri="{BB962C8B-B14F-4D97-AF65-F5344CB8AC3E}">
        <p14:creationId xmlns:p14="http://schemas.microsoft.com/office/powerpoint/2010/main" val="1912846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0" grpId="0"/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60D-3C92-A14C-9F16-3391EC9EE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77B262-9573-9A4C-906A-D9DF053A7E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266" r="179"/>
          <a:stretch/>
        </p:blipFill>
        <p:spPr>
          <a:xfrm>
            <a:off x="895156" y="4521200"/>
            <a:ext cx="3435544" cy="977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94B4B9-3B96-AF44-9779-FB6739806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59" b="53797"/>
          <a:stretch/>
        </p:blipFill>
        <p:spPr>
          <a:xfrm>
            <a:off x="882456" y="2061409"/>
            <a:ext cx="3460944" cy="927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6A9B2A-9607-C143-8DFA-021973CBAA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280" b="-2857"/>
          <a:stretch/>
        </p:blipFill>
        <p:spPr>
          <a:xfrm>
            <a:off x="4902200" y="2813050"/>
            <a:ext cx="3460556" cy="1828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60CA79-7D63-B54E-A0D5-DFC73A2D157E}"/>
              </a:ext>
            </a:extLst>
          </p:cNvPr>
          <p:cNvSpPr txBox="1"/>
          <p:nvPr/>
        </p:nvSpPr>
        <p:spPr>
          <a:xfrm>
            <a:off x="1899239" y="1580436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F0EC3F-4C73-CA4F-B96E-7C05EF51AE66}"/>
              </a:ext>
            </a:extLst>
          </p:cNvPr>
          <p:cNvSpPr txBox="1"/>
          <p:nvPr/>
        </p:nvSpPr>
        <p:spPr>
          <a:xfrm>
            <a:off x="1899239" y="5499100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F0C843-107F-DF4E-AD93-029390D03554}"/>
              </a:ext>
            </a:extLst>
          </p:cNvPr>
          <p:cNvSpPr txBox="1"/>
          <p:nvPr/>
        </p:nvSpPr>
        <p:spPr>
          <a:xfrm>
            <a:off x="5918789" y="4521200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2</a:t>
            </a:r>
          </a:p>
        </p:txBody>
      </p:sp>
    </p:spTree>
    <p:extLst>
      <p:ext uri="{BB962C8B-B14F-4D97-AF65-F5344CB8AC3E}">
        <p14:creationId xmlns:p14="http://schemas.microsoft.com/office/powerpoint/2010/main" val="2956885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60D-3C92-A14C-9F16-3391EC9EE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94B4B9-3B96-AF44-9779-FB6739806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59" b="53797"/>
          <a:stretch/>
        </p:blipFill>
        <p:spPr>
          <a:xfrm>
            <a:off x="882456" y="2061409"/>
            <a:ext cx="3460944" cy="9271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60CA79-7D63-B54E-A0D5-DFC73A2D157E}"/>
              </a:ext>
            </a:extLst>
          </p:cNvPr>
          <p:cNvSpPr txBox="1"/>
          <p:nvPr/>
        </p:nvSpPr>
        <p:spPr>
          <a:xfrm>
            <a:off x="1899239" y="1580436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4500C2-BEE5-BE4E-85C4-3ED333784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00" y="4210050"/>
            <a:ext cx="3441700" cy="825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A801E99-CB15-BC4E-AC2A-6D7C8B0C2EF7}"/>
              </a:ext>
            </a:extLst>
          </p:cNvPr>
          <p:cNvSpPr txBox="1"/>
          <p:nvPr/>
        </p:nvSpPr>
        <p:spPr>
          <a:xfrm>
            <a:off x="5048839" y="4438134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Grounding: 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FAFDED-9C95-2343-A881-75E2C63A583A}"/>
              </a:ext>
            </a:extLst>
          </p:cNvPr>
          <p:cNvSpPr txBox="1"/>
          <p:nvPr/>
        </p:nvSpPr>
        <p:spPr>
          <a:xfrm>
            <a:off x="314672" y="3837970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{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039CEF-5CB2-EA48-B71A-FE6126390F53}"/>
              </a:ext>
            </a:extLst>
          </p:cNvPr>
          <p:cNvSpPr txBox="1"/>
          <p:nvPr/>
        </p:nvSpPr>
        <p:spPr>
          <a:xfrm>
            <a:off x="6476217" y="3837970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7AE04E-C2D0-2748-A4D9-1EA113259039}"/>
              </a:ext>
            </a:extLst>
          </p:cNvPr>
          <p:cNvSpPr txBox="1"/>
          <p:nvPr/>
        </p:nvSpPr>
        <p:spPr>
          <a:xfrm>
            <a:off x="4578156" y="3837970"/>
            <a:ext cx="5020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3401177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EB314-04AC-3241-994E-4EBFF82DC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41239-7F03-864D-B633-BDA63944E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the “signature” and grounding, we search a decorated ontology.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ontology is decorated with sets of: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r>
              <a:rPr lang="en-US" dirty="0"/>
              <a:t>{Signature, grounding, type, representation}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r>
              <a:rPr lang="en-US" dirty="0"/>
              <a:t>Where signature, type, and representation can be null.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Find the elements in the ontology decorated with matching groundings.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r>
              <a:rPr lang="en-US" dirty="0"/>
              <a:t>Right now we use substring match to find these elements.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Search until we find an element of the ontology with a “complete” decoration , or until we exhaust our search.</a:t>
            </a:r>
          </a:p>
        </p:txBody>
      </p:sp>
    </p:spTree>
    <p:extLst>
      <p:ext uri="{BB962C8B-B14F-4D97-AF65-F5344CB8AC3E}">
        <p14:creationId xmlns:p14="http://schemas.microsoft.com/office/powerpoint/2010/main" val="36817727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E8B8-8FFE-4C4A-B600-D4EB263C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Search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18FB23-1A5A-8E48-AC4D-473233DBA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725" y="3495264"/>
            <a:ext cx="8223250" cy="8263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72FCCA-8460-4F45-B1F6-E075BE6DFC2A}"/>
              </a:ext>
            </a:extLst>
          </p:cNvPr>
          <p:cNvSpPr txBox="1"/>
          <p:nvPr/>
        </p:nvSpPr>
        <p:spPr>
          <a:xfrm>
            <a:off x="2622364" y="2425700"/>
            <a:ext cx="391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H1N1v Grounding in SNOMED Ontology</a:t>
            </a:r>
          </a:p>
        </p:txBody>
      </p:sp>
    </p:spTree>
    <p:extLst>
      <p:ext uri="{BB962C8B-B14F-4D97-AF65-F5344CB8AC3E}">
        <p14:creationId xmlns:p14="http://schemas.microsoft.com/office/powerpoint/2010/main" val="10499606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E8B8-8FFE-4C4A-B600-D4EB263C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Search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18FB23-1A5A-8E48-AC4D-473233DBA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767" y="2860264"/>
            <a:ext cx="7916777" cy="171173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57B646-EFC7-5042-A0D7-F9EBB4378E78}"/>
              </a:ext>
            </a:extLst>
          </p:cNvPr>
          <p:cNvSpPr txBox="1"/>
          <p:nvPr/>
        </p:nvSpPr>
        <p:spPr>
          <a:xfrm>
            <a:off x="2622363" y="2311400"/>
            <a:ext cx="391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H3N2v Grounding in SNOMED Ontology</a:t>
            </a:r>
          </a:p>
        </p:txBody>
      </p:sp>
    </p:spTree>
    <p:extLst>
      <p:ext uri="{BB962C8B-B14F-4D97-AF65-F5344CB8AC3E}">
        <p14:creationId xmlns:p14="http://schemas.microsoft.com/office/powerpoint/2010/main" val="8521844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E8B8-8FFE-4C4A-B600-D4EB263C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Search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A29731-4295-614F-9F66-45A1142A8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2305839"/>
            <a:ext cx="8039100" cy="40945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1FAD89-D9F8-B943-B04E-E5A275F907A0}"/>
              </a:ext>
            </a:extLst>
          </p:cNvPr>
          <p:cNvSpPr txBox="1"/>
          <p:nvPr/>
        </p:nvSpPr>
        <p:spPr>
          <a:xfrm>
            <a:off x="2674461" y="1789217"/>
            <a:ext cx="380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Grounding in SNOMED Ontology</a:t>
            </a:r>
          </a:p>
        </p:txBody>
      </p:sp>
    </p:spTree>
    <p:extLst>
      <p:ext uri="{BB962C8B-B14F-4D97-AF65-F5344CB8AC3E}">
        <p14:creationId xmlns:p14="http://schemas.microsoft.com/office/powerpoint/2010/main" val="4207417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4CF6C02-ADEE-5E4B-81BE-23B69D022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Burden of Working with the </a:t>
            </a:r>
            <a:br>
              <a:rPr lang="en-US" dirty="0"/>
            </a:br>
            <a:r>
              <a:rPr lang="en-US" dirty="0"/>
              <a:t>Structural Knowledge Layer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6BAE34-181B-8241-966E-9BFB2CF5D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828800"/>
            <a:ext cx="8223638" cy="4294187"/>
          </a:xfrm>
        </p:spPr>
        <p:txBody>
          <a:bodyPr/>
          <a:lstStyle/>
          <a:p>
            <a:r>
              <a:rPr lang="en-US" dirty="0"/>
              <a:t>The goal of the Abstract Knowledge Layer is removing the burden of working with formal mathematical models from the domain expert.</a:t>
            </a:r>
          </a:p>
          <a:p>
            <a:endParaRPr lang="en-US" dirty="0"/>
          </a:p>
          <a:p>
            <a:r>
              <a:rPr lang="en-US" dirty="0"/>
              <a:t>Right now domain experts have to be trained 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Mathematicians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Statisticians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Software engineers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And their own domain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This is an unacceptable burden, and creates unrealistic expectations.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Leads to bad implementations and/or serious errors.</a:t>
            </a:r>
          </a:p>
        </p:txBody>
      </p:sp>
    </p:spTree>
    <p:extLst>
      <p:ext uri="{BB962C8B-B14F-4D97-AF65-F5344CB8AC3E}">
        <p14:creationId xmlns:p14="http://schemas.microsoft.com/office/powerpoint/2010/main" val="20954774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EBD0-6751-2B49-ACBA-819FFAF3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76061-B313-C042-8780-9CE49EBCF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Attempt to bind </a:t>
            </a:r>
            <a:r>
              <a:rPr lang="en-US" dirty="0">
                <a:solidFill>
                  <a:schemeClr val="accent1"/>
                </a:solidFill>
              </a:rPr>
              <a:t>Structured Knowledge </a:t>
            </a:r>
            <a:r>
              <a:rPr lang="en-US" b="0" dirty="0"/>
              <a:t>representations to new palette elements, forming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 </a:t>
            </a:r>
            <a:r>
              <a:rPr lang="en-US" b="0" dirty="0"/>
              <a:t>representations.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3E5FB-19DA-7E43-84A0-93918124F0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59" b="53797"/>
          <a:stretch/>
        </p:blipFill>
        <p:spPr>
          <a:xfrm>
            <a:off x="920556" y="3014810"/>
            <a:ext cx="3460944" cy="927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C9EC14-3641-F047-BF53-D2964A81EC4C}"/>
              </a:ext>
            </a:extLst>
          </p:cNvPr>
          <p:cNvSpPr txBox="1"/>
          <p:nvPr/>
        </p:nvSpPr>
        <p:spPr>
          <a:xfrm>
            <a:off x="1937339" y="2533837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H1N1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2DAAEA-1AFB-2848-963D-262EDD451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00" y="5163451"/>
            <a:ext cx="3441700" cy="825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5C6262-3C8F-0946-8E43-920B15D85C09}"/>
              </a:ext>
            </a:extLst>
          </p:cNvPr>
          <p:cNvSpPr txBox="1"/>
          <p:nvPr/>
        </p:nvSpPr>
        <p:spPr>
          <a:xfrm>
            <a:off x="5457885" y="5391535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H1N1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06FBBE-45A5-F240-8CDC-83FBC86693F4}"/>
              </a:ext>
            </a:extLst>
          </p:cNvPr>
          <p:cNvSpPr txBox="1"/>
          <p:nvPr/>
        </p:nvSpPr>
        <p:spPr>
          <a:xfrm>
            <a:off x="352772" y="4791371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{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8C0DCA-15D0-CE4B-A28A-41CB805FAD19}"/>
              </a:ext>
            </a:extLst>
          </p:cNvPr>
          <p:cNvSpPr txBox="1"/>
          <p:nvPr/>
        </p:nvSpPr>
        <p:spPr>
          <a:xfrm>
            <a:off x="6514317" y="4791371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837A87-6168-1C44-93DA-BCFBDDC0984E}"/>
              </a:ext>
            </a:extLst>
          </p:cNvPr>
          <p:cNvSpPr txBox="1"/>
          <p:nvPr/>
        </p:nvSpPr>
        <p:spPr>
          <a:xfrm>
            <a:off x="4616256" y="4791371"/>
            <a:ext cx="5020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979274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EBD0-6751-2B49-ACBA-819FFAF3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76061-B313-C042-8780-9CE49EBCF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Attempt to bind </a:t>
            </a:r>
            <a:r>
              <a:rPr lang="en-US" dirty="0">
                <a:solidFill>
                  <a:schemeClr val="accent1"/>
                </a:solidFill>
              </a:rPr>
              <a:t>Structured Knowledge </a:t>
            </a:r>
            <a:r>
              <a:rPr lang="en-US" b="0" dirty="0"/>
              <a:t>representations to new palette elements, forming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 </a:t>
            </a:r>
            <a:r>
              <a:rPr lang="en-US" b="0" dirty="0"/>
              <a:t>representations.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5B303E-2A0F-EE42-AD9D-A00A193A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4302441"/>
            <a:ext cx="3257550" cy="1820546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4838BC6E-6F5B-5F47-B377-50A9A26EA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98" y="2590705"/>
            <a:ext cx="7916777" cy="17117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7ED72E-48BE-0D4A-B45C-005BCC033243}"/>
              </a:ext>
            </a:extLst>
          </p:cNvPr>
          <p:cNvCxnSpPr>
            <a:cxnSpLocks/>
          </p:cNvCxnSpPr>
          <p:nvPr/>
        </p:nvCxnSpPr>
        <p:spPr>
          <a:xfrm flipV="1">
            <a:off x="876300" y="3200401"/>
            <a:ext cx="0" cy="5460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7B8EB1-6DB2-4D48-B06D-745929AE4FF7}"/>
              </a:ext>
            </a:extLst>
          </p:cNvPr>
          <p:cNvCxnSpPr>
            <a:cxnSpLocks/>
          </p:cNvCxnSpPr>
          <p:nvPr/>
        </p:nvCxnSpPr>
        <p:spPr>
          <a:xfrm flipV="1">
            <a:off x="3723887" y="4165600"/>
            <a:ext cx="0" cy="520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3328E6A-E479-D142-92A6-A934A9FE11DF}"/>
              </a:ext>
            </a:extLst>
          </p:cNvPr>
          <p:cNvSpPr txBox="1"/>
          <p:nvPr/>
        </p:nvSpPr>
        <p:spPr>
          <a:xfrm>
            <a:off x="2983942" y="4805322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Vaccine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0C45EF-5B21-FE4B-80AE-19C1FD53EC1C}"/>
              </a:ext>
            </a:extLst>
          </p:cNvPr>
          <p:cNvSpPr txBox="1"/>
          <p:nvPr/>
        </p:nvSpPr>
        <p:spPr>
          <a:xfrm>
            <a:off x="-8205" y="3814087"/>
            <a:ext cx="1769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(organism)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F46A79-1AE8-5943-A540-85A65E611307}"/>
              </a:ext>
            </a:extLst>
          </p:cNvPr>
          <p:cNvCxnSpPr>
            <a:cxnSpLocks/>
          </p:cNvCxnSpPr>
          <p:nvPr/>
        </p:nvCxnSpPr>
        <p:spPr>
          <a:xfrm>
            <a:off x="4013200" y="2773553"/>
            <a:ext cx="1485900" cy="1601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DCA7352-8D1D-8B40-9550-C93E9794A73E}"/>
              </a:ext>
            </a:extLst>
          </p:cNvPr>
          <p:cNvSpPr txBox="1"/>
          <p:nvPr/>
        </p:nvSpPr>
        <p:spPr>
          <a:xfrm>
            <a:off x="1152189" y="2404221"/>
            <a:ext cx="5771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Completely decorated ontology element, ”virus (organism)”</a:t>
            </a:r>
          </a:p>
        </p:txBody>
      </p:sp>
    </p:spTree>
    <p:extLst>
      <p:ext uri="{BB962C8B-B14F-4D97-AF65-F5344CB8AC3E}">
        <p14:creationId xmlns:p14="http://schemas.microsoft.com/office/powerpoint/2010/main" val="1531398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31FC-576A-2849-B8A3-3E5D0042A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3B33BB-E815-1D4A-AC3A-EBC45FFF1C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59" b="53797"/>
          <a:stretch/>
        </p:blipFill>
        <p:spPr>
          <a:xfrm>
            <a:off x="920556" y="3014810"/>
            <a:ext cx="3460944" cy="927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54548D-7D2E-5D40-BB72-5C9A35646579}"/>
              </a:ext>
            </a:extLst>
          </p:cNvPr>
          <p:cNvSpPr txBox="1"/>
          <p:nvPr/>
        </p:nvSpPr>
        <p:spPr>
          <a:xfrm>
            <a:off x="1937339" y="2533837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H1N1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550C41-AC17-534C-BCA4-CA89970AA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00" y="5163451"/>
            <a:ext cx="3441700" cy="825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DA679C-DB4C-474B-8413-853B9046BC30}"/>
              </a:ext>
            </a:extLst>
          </p:cNvPr>
          <p:cNvSpPr txBox="1"/>
          <p:nvPr/>
        </p:nvSpPr>
        <p:spPr>
          <a:xfrm>
            <a:off x="4980228" y="5391535"/>
            <a:ext cx="1750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Virus (organism)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184AEC-503A-F545-8B69-A5CFE9583D77}"/>
              </a:ext>
            </a:extLst>
          </p:cNvPr>
          <p:cNvSpPr txBox="1"/>
          <p:nvPr/>
        </p:nvSpPr>
        <p:spPr>
          <a:xfrm>
            <a:off x="352772" y="4791371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{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D6A5E2-0977-6944-B121-74F102AB65D0}"/>
              </a:ext>
            </a:extLst>
          </p:cNvPr>
          <p:cNvSpPr txBox="1"/>
          <p:nvPr/>
        </p:nvSpPr>
        <p:spPr>
          <a:xfrm>
            <a:off x="8386045" y="4791371"/>
            <a:ext cx="6078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C9D8A6-3282-DE47-B3CD-A07ED2909CEF}"/>
              </a:ext>
            </a:extLst>
          </p:cNvPr>
          <p:cNvSpPr txBox="1"/>
          <p:nvPr/>
        </p:nvSpPr>
        <p:spPr>
          <a:xfrm>
            <a:off x="4616256" y="4791371"/>
            <a:ext cx="5020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E39E9B-28EA-9E4F-BA4F-19ABD791E3BA}"/>
              </a:ext>
            </a:extLst>
          </p:cNvPr>
          <p:cNvSpPr txBox="1"/>
          <p:nvPr/>
        </p:nvSpPr>
        <p:spPr>
          <a:xfrm>
            <a:off x="6592683" y="4791371"/>
            <a:ext cx="5020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,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1A8372-D172-D046-88D4-34E84322063B}"/>
              </a:ext>
            </a:extLst>
          </p:cNvPr>
          <p:cNvSpPr txBox="1"/>
          <p:nvPr/>
        </p:nvSpPr>
        <p:spPr>
          <a:xfrm>
            <a:off x="7061592" y="5391535"/>
            <a:ext cx="62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32E"/>
                </a:solidFill>
              </a:rPr>
              <a:t>Verb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AEEC2B-A94D-0B42-A049-2EFF98FA53F3}"/>
              </a:ext>
            </a:extLst>
          </p:cNvPr>
          <p:cNvSpPr txBox="1"/>
          <p:nvPr/>
        </p:nvSpPr>
        <p:spPr>
          <a:xfrm>
            <a:off x="7487174" y="4735122"/>
            <a:ext cx="5020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,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850B09D-318C-F04F-BE1C-55112C40E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0472" y="5095286"/>
            <a:ext cx="849331" cy="84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3219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DA5EB-66E4-5C44-878A-2B1FA7263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805066-ECD9-E24B-A66F-5D770AC0D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2509479"/>
            <a:ext cx="2222500" cy="5330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5F73B-7B3C-6842-947D-8F94B15C2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906" y="2509479"/>
            <a:ext cx="2222500" cy="5330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26C4EE-8A7D-C34E-8DC4-2AE6B816D0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559" b="53797"/>
          <a:stretch/>
        </p:blipFill>
        <p:spPr>
          <a:xfrm>
            <a:off x="6467475" y="2509479"/>
            <a:ext cx="2222500" cy="59535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08D885-7B7A-E44C-8159-0C937D14D6DE}"/>
              </a:ext>
            </a:extLst>
          </p:cNvPr>
          <p:cNvCxnSpPr>
            <a:cxnSpLocks/>
          </p:cNvCxnSpPr>
          <p:nvPr/>
        </p:nvCxnSpPr>
        <p:spPr>
          <a:xfrm>
            <a:off x="3124200" y="2082800"/>
            <a:ext cx="0" cy="1435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A3C9256-C91E-AF4B-A07C-F20A0FDE2288}"/>
              </a:ext>
            </a:extLst>
          </p:cNvPr>
          <p:cNvCxnSpPr>
            <a:cxnSpLocks/>
          </p:cNvCxnSpPr>
          <p:nvPr/>
        </p:nvCxnSpPr>
        <p:spPr>
          <a:xfrm>
            <a:off x="6108700" y="2082800"/>
            <a:ext cx="0" cy="1435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B05517-2BF0-E449-91D3-F8F113B9B0BA}"/>
              </a:ext>
            </a:extLst>
          </p:cNvPr>
          <p:cNvSpPr txBox="1"/>
          <p:nvPr/>
        </p:nvSpPr>
        <p:spPr>
          <a:xfrm>
            <a:off x="1400295" y="1455818"/>
            <a:ext cx="3545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C2ECDC-AA16-0E49-957D-DC38DD61033E}"/>
              </a:ext>
            </a:extLst>
          </p:cNvPr>
          <p:cNvSpPr txBox="1"/>
          <p:nvPr/>
        </p:nvSpPr>
        <p:spPr>
          <a:xfrm>
            <a:off x="4400864" y="1455818"/>
            <a:ext cx="5164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5481AD-AFF2-EF46-885B-51ACCDBB0CD9}"/>
              </a:ext>
            </a:extLst>
          </p:cNvPr>
          <p:cNvSpPr txBox="1"/>
          <p:nvPr/>
        </p:nvSpPr>
        <p:spPr>
          <a:xfrm>
            <a:off x="7320481" y="1455818"/>
            <a:ext cx="4315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1A2BEE-1ED7-204F-B057-0EAB7DA724FC}"/>
              </a:ext>
            </a:extLst>
          </p:cNvPr>
          <p:cNvSpPr txBox="1"/>
          <p:nvPr/>
        </p:nvSpPr>
        <p:spPr>
          <a:xfrm>
            <a:off x="0" y="4386895"/>
            <a:ext cx="3669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Signature found at “</a:t>
            </a:r>
            <a:r>
              <a:rPr lang="en-US" dirty="0">
                <a:solidFill>
                  <a:schemeClr val="accent6"/>
                </a:solidFill>
              </a:rPr>
              <a:t>virus (organism)</a:t>
            </a:r>
            <a:r>
              <a:rPr lang="en-US" dirty="0"/>
              <a:t>”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C54DED2-B4CA-DE43-AFF4-F66304097331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1577587" y="3172882"/>
            <a:ext cx="257050" cy="12140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D1F63B0-3DD8-C04B-9BD3-83FE59E02213}"/>
              </a:ext>
            </a:extLst>
          </p:cNvPr>
          <p:cNvSpPr txBox="1"/>
          <p:nvPr/>
        </p:nvSpPr>
        <p:spPr>
          <a:xfrm>
            <a:off x="4400864" y="4386895"/>
            <a:ext cx="4528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Structured Knowledge extracted from artifacts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29D52BA-1E5D-CB48-BB90-4EB6BC40440D}"/>
              </a:ext>
            </a:extLst>
          </p:cNvPr>
          <p:cNvCxnSpPr>
            <a:stCxn id="18" idx="0"/>
          </p:cNvCxnSpPr>
          <p:nvPr/>
        </p:nvCxnSpPr>
        <p:spPr>
          <a:xfrm flipV="1">
            <a:off x="6665074" y="3172882"/>
            <a:ext cx="871171" cy="12140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Content Placeholder 5">
            <a:extLst>
              <a:ext uri="{FF2B5EF4-FFF2-40B4-BE49-F238E27FC236}">
                <a16:creationId xmlns:a16="http://schemas.microsoft.com/office/drawing/2014/main" id="{E4FEB725-5B02-9E4A-BBF4-99F83A412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4055" y="5246725"/>
            <a:ext cx="1848202" cy="125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527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7914E-6584-6849-8A1A-D6549C34E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Palette Extension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42116-E0B1-2441-8CF6-B3F767F50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extending existing formulation palettes with new, inferred, palette elements.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A4B53-B9FD-5C44-97B2-5696C7D04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113" y="2322412"/>
            <a:ext cx="966664" cy="9666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5850B8-8CBC-B34B-9BC8-148D61FE4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777" y="2373967"/>
            <a:ext cx="791232" cy="791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4D232D-4180-EC46-80F4-4D51EFBF2E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0196" y="2283452"/>
            <a:ext cx="939812" cy="939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A746E-76FC-C24B-A41D-E1C70D2B861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559" b="53797"/>
          <a:stretch/>
        </p:blipFill>
        <p:spPr>
          <a:xfrm>
            <a:off x="508877" y="3746025"/>
            <a:ext cx="3460944" cy="927100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C4EDB9B1-5ACB-344E-A47F-7C3FAB10FE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337" y="4831823"/>
            <a:ext cx="6361028" cy="13753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D1E822-A5CD-0D46-A659-712DA919D4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7873" y="4286459"/>
            <a:ext cx="773331" cy="77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05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0.00394 C 0.05677 -0.01435 0.11354 -0.03264 0.14305 -0.0794 C 0.17239 -0.12639 0.17639 -0.27755 0.17639 -0.27755 L 0.17639 -0.27755 L 0.17916 -0.27569 " pathEditMode="relative" ptsTypes="AAAAA">
                                      <p:cBhvr>
                                        <p:cTn id="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7914E-6584-6849-8A1A-D6549C34E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Palette Extension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42116-E0B1-2441-8CF6-B3F767F50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extending existing formulation palettes with new, inferred, palette elements.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A4B53-B9FD-5C44-97B2-5696C7D04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113" y="2322412"/>
            <a:ext cx="966664" cy="9666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5850B8-8CBC-B34B-9BC8-148D61FE4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777" y="2373967"/>
            <a:ext cx="791232" cy="791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4D232D-4180-EC46-80F4-4D51EFBF2E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0196" y="2283452"/>
            <a:ext cx="939812" cy="9398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7AEA981-7C5A-E34E-BCE3-8070675BE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4536" y="2344917"/>
            <a:ext cx="849331" cy="8493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F22569-A3B9-6D40-8A41-7BA5A156314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1266" r="179"/>
          <a:stretch/>
        </p:blipFill>
        <p:spPr>
          <a:xfrm>
            <a:off x="466337" y="3755123"/>
            <a:ext cx="3435544" cy="977900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5CA2E5A5-D449-B549-BD72-F86C6F0A1F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863" y="5156192"/>
            <a:ext cx="6510477" cy="6542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D1E822-A5CD-0D46-A659-712DA919D43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901881" y="4652746"/>
            <a:ext cx="773331" cy="77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857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22222E-6 C 0.09115 -0.02245 0.18247 -0.04421 0.22986 -0.1 C 0.27709 -0.15625 0.28351 -0.33657 0.28351 -0.33634 L 0.28351 -0.33657 L 0.28802 -0.33472 " pathEditMode="relative" rAng="0" ptsTypes="AAAAA">
                                      <p:cBhvr>
                                        <p:cTn id="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92" y="-16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7EA98-72BE-6F40-93A8-ADD4D095B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A86F1-A7ED-EA42-AEFA-3E5428BB6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Formulation Inference is an attempt to automatically connect an open graph in </a:t>
            </a:r>
            <a:r>
              <a:rPr lang="en-US" dirty="0">
                <a:solidFill>
                  <a:schemeClr val="accent1"/>
                </a:solidFill>
              </a:rPr>
              <a:t>Structured Knowledge</a:t>
            </a:r>
            <a:r>
              <a:rPr lang="en-US" b="0" dirty="0">
                <a:solidFill>
                  <a:schemeClr val="accent1"/>
                </a:solidFill>
              </a:rPr>
              <a:t> </a:t>
            </a:r>
            <a:r>
              <a:rPr lang="en-US" b="0" dirty="0"/>
              <a:t>to the an element in </a:t>
            </a:r>
            <a:br>
              <a:rPr lang="en-US" b="0" dirty="0"/>
            </a:b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</a:t>
            </a:r>
            <a:r>
              <a:rPr lang="en-US" b="0" dirty="0"/>
              <a:t>, often an element which does not already exist and must be inferred.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When Formulation Inference fails…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No grounding is found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r>
              <a:rPr lang="en-US" b="0" dirty="0"/>
              <a:t>Create an ungrounded element, and ask for the user’s input.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b="0" dirty="0"/>
              <a:t>The wrong grounding is found</a:t>
            </a:r>
          </a:p>
          <a:p>
            <a:pPr marL="1427163" lvl="2" indent="-342900">
              <a:buFont typeface="Arial" panose="020B0604020202020204" pitchFamily="34" charset="0"/>
              <a:buChar char="•"/>
            </a:pPr>
            <a:r>
              <a:rPr lang="en-US" dirty="0"/>
              <a:t>Allow the user to modify the results of formulation inference.</a:t>
            </a:r>
            <a:endParaRPr lang="en-US" b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641F28-23DB-B343-81A6-9AEB2CDEA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156" y="3810000"/>
            <a:ext cx="8890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305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0B609-6280-2941-B60B-B887E94AF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77331-7493-184C-82A5-9E9CE9222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Decorate the signatures with type information.</a:t>
            </a:r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 – Persons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V – Sick persons</a:t>
            </a:r>
            <a:br>
              <a:rPr lang="en-US" b="0" dirty="0"/>
            </a:br>
            <a:br>
              <a:rPr lang="en-US" b="0" dirty="0"/>
            </a:br>
            <a:br>
              <a:rPr lang="en-US" b="0" dirty="0"/>
            </a:b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U – Sick persons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W – Immune persons</a:t>
            </a:r>
          </a:p>
          <a:p>
            <a:endParaRPr lang="en-US" b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1E5665-3276-9F4A-B10A-B946EEA9C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306" y="2331351"/>
            <a:ext cx="3441700" cy="825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84F722-32C9-704B-A9D2-8D35C15D2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306" y="4227169"/>
            <a:ext cx="34417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9232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0B609-6280-2941-B60B-B887E94AF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77331-7493-184C-82A5-9E9CE9222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Decorate the signatures with type information.</a:t>
            </a:r>
          </a:p>
          <a:p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More domain information than simple arity provides.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Allows for more sophisticated checks during Model Formulation.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Noun grounding might provide something akin to typing.</a:t>
            </a:r>
          </a:p>
        </p:txBody>
      </p:sp>
    </p:spTree>
    <p:extLst>
      <p:ext uri="{BB962C8B-B14F-4D97-AF65-F5344CB8AC3E}">
        <p14:creationId xmlns:p14="http://schemas.microsoft.com/office/powerpoint/2010/main" val="14913427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6F142A-D83B-BA4F-B594-8759DEE0D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Experiments</a:t>
            </a:r>
          </a:p>
        </p:txBody>
      </p:sp>
    </p:spTree>
    <p:extLst>
      <p:ext uri="{BB962C8B-B14F-4D97-AF65-F5344CB8AC3E}">
        <p14:creationId xmlns:p14="http://schemas.microsoft.com/office/powerpoint/2010/main" val="2646270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AA47C-4DCA-F343-8448-CDA5D2A0C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Abstractions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40A16C-8DFE-EF47-8824-37C13481D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821" y="2074408"/>
            <a:ext cx="1452282" cy="14522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F1965A-0B46-2E41-AED6-000C328A8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3925" y="2034066"/>
            <a:ext cx="1815352" cy="18153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C6CB59-913C-B845-9EF5-EB53071F83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1456" y="2198792"/>
            <a:ext cx="1485900" cy="1485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9FDA8C-2E61-6545-8473-E1B6A93F4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36" y="1918086"/>
            <a:ext cx="1764926" cy="17649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9979DD-245F-8D41-835E-5D500681D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8999" y="1918086"/>
            <a:ext cx="1764926" cy="176492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BA4FB7-94D0-4A49-A98F-0954E45F768C}"/>
              </a:ext>
            </a:extLst>
          </p:cNvPr>
          <p:cNvCxnSpPr>
            <a:cxnSpLocks/>
          </p:cNvCxnSpPr>
          <p:nvPr/>
        </p:nvCxnSpPr>
        <p:spPr>
          <a:xfrm>
            <a:off x="3273644" y="2800549"/>
            <a:ext cx="760894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EE5650-12EB-E348-B508-6094668C22AA}"/>
              </a:ext>
            </a:extLst>
          </p:cNvPr>
          <p:cNvCxnSpPr>
            <a:cxnSpLocks/>
          </p:cNvCxnSpPr>
          <p:nvPr/>
        </p:nvCxnSpPr>
        <p:spPr>
          <a:xfrm>
            <a:off x="5483444" y="2818478"/>
            <a:ext cx="760894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7DFA767-7B30-B440-B5BB-7DA63D238E99}"/>
              </a:ext>
            </a:extLst>
          </p:cNvPr>
          <p:cNvCxnSpPr>
            <a:cxnSpLocks/>
          </p:cNvCxnSpPr>
          <p:nvPr/>
        </p:nvCxnSpPr>
        <p:spPr>
          <a:xfrm>
            <a:off x="7020356" y="2840889"/>
            <a:ext cx="760894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4338B08-525A-E144-88C6-34454CA662ED}"/>
              </a:ext>
            </a:extLst>
          </p:cNvPr>
          <p:cNvCxnSpPr>
            <a:cxnSpLocks/>
          </p:cNvCxnSpPr>
          <p:nvPr/>
        </p:nvCxnSpPr>
        <p:spPr>
          <a:xfrm>
            <a:off x="1391056" y="2791584"/>
            <a:ext cx="760894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36E1DEE2-1FF7-1D4B-8240-45B8D80E74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6855" y="3934830"/>
            <a:ext cx="2019300" cy="2298700"/>
          </a:xfrm>
          <a:prstGeom prst="rect">
            <a:avLst/>
          </a:prstGeom>
        </p:spPr>
      </p:pic>
      <p:sp>
        <p:nvSpPr>
          <p:cNvPr id="35" name="Donut 34">
            <a:extLst>
              <a:ext uri="{FF2B5EF4-FFF2-40B4-BE49-F238E27FC236}">
                <a16:creationId xmlns:a16="http://schemas.microsoft.com/office/drawing/2014/main" id="{C1E88A47-01B3-664E-9EFC-5304A3324BF0}"/>
              </a:ext>
            </a:extLst>
          </p:cNvPr>
          <p:cNvSpPr/>
          <p:nvPr/>
        </p:nvSpPr>
        <p:spPr>
          <a:xfrm>
            <a:off x="3900668" y="3934830"/>
            <a:ext cx="497712" cy="833940"/>
          </a:xfrm>
          <a:prstGeom prst="donut">
            <a:avLst>
              <a:gd name="adj" fmla="val 61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8C2F53D-877C-7444-9478-A66CA02CE521}"/>
              </a:ext>
            </a:extLst>
          </p:cNvPr>
          <p:cNvCxnSpPr>
            <a:stCxn id="35" idx="2"/>
          </p:cNvCxnSpPr>
          <p:nvPr/>
        </p:nvCxnSpPr>
        <p:spPr>
          <a:xfrm flipH="1" flipV="1">
            <a:off x="918199" y="3275635"/>
            <a:ext cx="2982469" cy="107616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Donut 37">
            <a:extLst>
              <a:ext uri="{FF2B5EF4-FFF2-40B4-BE49-F238E27FC236}">
                <a16:creationId xmlns:a16="http://schemas.microsoft.com/office/drawing/2014/main" id="{32B6C85D-72F6-8E43-ACC9-2BC8B6452D71}"/>
              </a:ext>
            </a:extLst>
          </p:cNvPr>
          <p:cNvSpPr/>
          <p:nvPr/>
        </p:nvSpPr>
        <p:spPr>
          <a:xfrm>
            <a:off x="4632192" y="3934830"/>
            <a:ext cx="851251" cy="833940"/>
          </a:xfrm>
          <a:prstGeom prst="donut">
            <a:avLst>
              <a:gd name="adj" fmla="val 61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96442FA-03B8-C044-AFBF-D5C00EA327E1}"/>
              </a:ext>
            </a:extLst>
          </p:cNvPr>
          <p:cNvCxnSpPr>
            <a:stCxn id="38" idx="1"/>
          </p:cNvCxnSpPr>
          <p:nvPr/>
        </p:nvCxnSpPr>
        <p:spPr>
          <a:xfrm flipH="1" flipV="1">
            <a:off x="2847372" y="3275635"/>
            <a:ext cx="1909483" cy="781323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Donut 40">
            <a:extLst>
              <a:ext uri="{FF2B5EF4-FFF2-40B4-BE49-F238E27FC236}">
                <a16:creationId xmlns:a16="http://schemas.microsoft.com/office/drawing/2014/main" id="{30C62B0E-E4E5-BE4F-A366-B4A9269B515C}"/>
              </a:ext>
            </a:extLst>
          </p:cNvPr>
          <p:cNvSpPr/>
          <p:nvPr/>
        </p:nvSpPr>
        <p:spPr>
          <a:xfrm>
            <a:off x="4429480" y="4674017"/>
            <a:ext cx="592243" cy="833940"/>
          </a:xfrm>
          <a:prstGeom prst="donut">
            <a:avLst>
              <a:gd name="adj" fmla="val 61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E993D14-EB22-864D-8D85-39D5BE757BFF}"/>
              </a:ext>
            </a:extLst>
          </p:cNvPr>
          <p:cNvCxnSpPr>
            <a:stCxn id="41" idx="1"/>
          </p:cNvCxnSpPr>
          <p:nvPr/>
        </p:nvCxnSpPr>
        <p:spPr>
          <a:xfrm flipH="1" flipV="1">
            <a:off x="2847372" y="3275635"/>
            <a:ext cx="1668840" cy="152051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Donut 43">
            <a:extLst>
              <a:ext uri="{FF2B5EF4-FFF2-40B4-BE49-F238E27FC236}">
                <a16:creationId xmlns:a16="http://schemas.microsoft.com/office/drawing/2014/main" id="{5C361D01-6569-BE42-87E7-E6B77D02E64C}"/>
              </a:ext>
            </a:extLst>
          </p:cNvPr>
          <p:cNvSpPr/>
          <p:nvPr/>
        </p:nvSpPr>
        <p:spPr>
          <a:xfrm>
            <a:off x="3717041" y="4706967"/>
            <a:ext cx="497712" cy="833940"/>
          </a:xfrm>
          <a:prstGeom prst="donut">
            <a:avLst>
              <a:gd name="adj" fmla="val 61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C94E81E-269C-EB4E-A3B8-4FB0976FBDB9}"/>
              </a:ext>
            </a:extLst>
          </p:cNvPr>
          <p:cNvCxnSpPr>
            <a:stCxn id="44" idx="7"/>
          </p:cNvCxnSpPr>
          <p:nvPr/>
        </p:nvCxnSpPr>
        <p:spPr>
          <a:xfrm flipV="1">
            <a:off x="4141865" y="3284600"/>
            <a:ext cx="529736" cy="154449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514FD5BC-D4A3-2D4D-91B2-8C46BC5F72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2076" y="4838928"/>
            <a:ext cx="804457" cy="598870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F57AA5E-CECA-3642-84BF-35CE01E9C460}"/>
              </a:ext>
            </a:extLst>
          </p:cNvPr>
          <p:cNvCxnSpPr>
            <a:stCxn id="48" idx="0"/>
          </p:cNvCxnSpPr>
          <p:nvPr/>
        </p:nvCxnSpPr>
        <p:spPr>
          <a:xfrm flipV="1">
            <a:off x="5354305" y="3414532"/>
            <a:ext cx="1150667" cy="1424396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Picture 51">
            <a:extLst>
              <a:ext uri="{FF2B5EF4-FFF2-40B4-BE49-F238E27FC236}">
                <a16:creationId xmlns:a16="http://schemas.microsoft.com/office/drawing/2014/main" id="{0D6E89B3-9A89-794F-8481-27F92E2264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6128" y="5581645"/>
            <a:ext cx="618178" cy="598870"/>
          </a:xfrm>
          <a:prstGeom prst="rect">
            <a:avLst/>
          </a:prstGeom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78CF2B0-9505-DD42-B9A5-F3F1CB5E0002}"/>
              </a:ext>
            </a:extLst>
          </p:cNvPr>
          <p:cNvCxnSpPr>
            <a:stCxn id="52" idx="3"/>
          </p:cNvCxnSpPr>
          <p:nvPr/>
        </p:nvCxnSpPr>
        <p:spPr>
          <a:xfrm flipV="1">
            <a:off x="5354306" y="3414532"/>
            <a:ext cx="1150666" cy="2466548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Donut 56">
            <a:extLst>
              <a:ext uri="{FF2B5EF4-FFF2-40B4-BE49-F238E27FC236}">
                <a16:creationId xmlns:a16="http://schemas.microsoft.com/office/drawing/2014/main" id="{6897C60A-BB6D-2A45-B05D-0482689A2E6B}"/>
              </a:ext>
            </a:extLst>
          </p:cNvPr>
          <p:cNvSpPr/>
          <p:nvPr/>
        </p:nvSpPr>
        <p:spPr>
          <a:xfrm>
            <a:off x="4124054" y="5437299"/>
            <a:ext cx="497712" cy="833940"/>
          </a:xfrm>
          <a:prstGeom prst="donut">
            <a:avLst>
              <a:gd name="adj" fmla="val 61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01857F0-9A94-BE4A-818E-2719823B79CF}"/>
              </a:ext>
            </a:extLst>
          </p:cNvPr>
          <p:cNvCxnSpPr>
            <a:stCxn id="57" idx="6"/>
          </p:cNvCxnSpPr>
          <p:nvPr/>
        </p:nvCxnSpPr>
        <p:spPr>
          <a:xfrm flipV="1">
            <a:off x="4621766" y="3284600"/>
            <a:ext cx="3579696" cy="2569669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507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500"/>
                            </p:stCondLst>
                            <p:childTnLst>
                              <p:par>
                                <p:cTn id="9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3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5" grpId="1" animBg="1"/>
      <p:bldP spid="38" grpId="0" animBg="1"/>
      <p:bldP spid="38" grpId="1" animBg="1"/>
      <p:bldP spid="41" grpId="0" animBg="1"/>
      <p:bldP spid="41" grpId="1" animBg="1"/>
      <p:bldP spid="44" grpId="0" animBg="1"/>
      <p:bldP spid="44" grpId="1" animBg="1"/>
      <p:bldP spid="57" grpId="0" animBg="1"/>
      <p:bldP spid="57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FCC4D8-DFEB-A540-A07C-49E5BADDF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Experiments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B8118E-7AFF-6D4C-A158-2940F7ED7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Building a model is not enough.</a:t>
            </a:r>
          </a:p>
          <a:p>
            <a:endParaRPr lang="en-US" dirty="0"/>
          </a:p>
          <a:p>
            <a:r>
              <a:rPr lang="en-US" dirty="0"/>
              <a:t>We want: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 err="1"/>
              <a:t>Model:Model</a:t>
            </a:r>
            <a:r>
              <a:rPr lang="en-US" dirty="0"/>
              <a:t> comparison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 err="1"/>
              <a:t>Model:Data</a:t>
            </a:r>
            <a:r>
              <a:rPr lang="en-US" dirty="0"/>
              <a:t> comparison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Algebra on measures for complex comparisons</a:t>
            </a:r>
          </a:p>
        </p:txBody>
      </p:sp>
    </p:spTree>
    <p:extLst>
      <p:ext uri="{BB962C8B-B14F-4D97-AF65-F5344CB8AC3E}">
        <p14:creationId xmlns:p14="http://schemas.microsoft.com/office/powerpoint/2010/main" val="15774619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56F66-4B62-FB45-BD4A-B54A7A251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 Comparison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2A2717D-7548-544C-A1BC-E211A2F584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Given a system model and a measure,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Compose them to get a computable model.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Compile the computable model to executable code.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Run the code to solve the model.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123514-21F7-CD4A-8F3A-FB09950217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465586" y="16165762"/>
            <a:ext cx="2451408" cy="21356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DBC3C4-22BB-244E-9DF5-005C663427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617986" y="16318162"/>
            <a:ext cx="2451408" cy="21356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D3FF5E-4069-B740-9818-A9E776AD12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770386" y="16470562"/>
            <a:ext cx="2451408" cy="21356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143E701-D974-5D48-AF2C-1EE6EEC61B4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922786" y="16622962"/>
            <a:ext cx="2451408" cy="21356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B17853-4E07-7343-BF3D-4015F3B7208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30075186" y="16775362"/>
            <a:ext cx="2451408" cy="213563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F454CE-25B3-E241-9FC2-8E0CE0DE5F7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30227586" y="16927762"/>
            <a:ext cx="2451408" cy="2135636"/>
          </a:xfrm>
          <a:prstGeom prst="rect">
            <a:avLst/>
          </a:prstGeom>
        </p:spPr>
      </p:pic>
      <p:pic>
        <p:nvPicPr>
          <p:cNvPr id="24" name="Content Placeholder 4">
            <a:extLst>
              <a:ext uri="{FF2B5EF4-FFF2-40B4-BE49-F238E27FC236}">
                <a16:creationId xmlns:a16="http://schemas.microsoft.com/office/drawing/2014/main" id="{A201CB61-436A-A442-90B2-FD5FC3897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925" y="1455818"/>
            <a:ext cx="1754266" cy="175426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3E19A70-EECC-E44B-81AF-C288B7E1E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7380007" y="1799551"/>
            <a:ext cx="1066800" cy="10668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4E12059-6954-434A-AB11-EC6FFDD9D957}"/>
              </a:ext>
            </a:extLst>
          </p:cNvPr>
          <p:cNvSpPr txBox="1"/>
          <p:nvPr/>
        </p:nvSpPr>
        <p:spPr>
          <a:xfrm>
            <a:off x="6743344" y="2040563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3777BC"/>
                </a:solidFill>
              </a:rPr>
              <a:t>⊗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E439D3B-6A07-7C42-8BA2-E6C3C97787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1132" y="3210083"/>
            <a:ext cx="1528304" cy="152830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895A4CE-284D-A846-A7A3-7379B2243B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3026" y="5323130"/>
            <a:ext cx="924515" cy="808951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BE99DE6-3524-224D-90E5-3D8FF4C4978F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>
            <a:off x="7025284" y="2625338"/>
            <a:ext cx="0" cy="58474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84004DC-933B-754C-B6E2-04D509A1BCC1}"/>
              </a:ext>
            </a:extLst>
          </p:cNvPr>
          <p:cNvCxnSpPr>
            <a:stCxn id="27" idx="2"/>
            <a:endCxn id="28" idx="0"/>
          </p:cNvCxnSpPr>
          <p:nvPr/>
        </p:nvCxnSpPr>
        <p:spPr>
          <a:xfrm>
            <a:off x="7025284" y="4738385"/>
            <a:ext cx="0" cy="58474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0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56F66-4B62-FB45-BD4A-B54A7A251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 Comparison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2A2717D-7548-544C-A1BC-E211A2F584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Two models cannot be compared directly.</a:t>
            </a:r>
          </a:p>
          <a:p>
            <a:endParaRPr lang="en-US" dirty="0"/>
          </a:p>
          <a:p>
            <a:r>
              <a:rPr lang="en-US" dirty="0"/>
              <a:t>Two models must be compared with respect to measures that are hypothesized to be identical.</a:t>
            </a:r>
          </a:p>
          <a:p>
            <a:endParaRPr lang="en-US" dirty="0"/>
          </a:p>
          <a:p>
            <a:r>
              <a:rPr lang="en-US" dirty="0"/>
              <a:t>Models can be compared for: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Similarity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Bisimilarity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Some defined objective function.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123514-21F7-CD4A-8F3A-FB09950217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465586" y="16165762"/>
            <a:ext cx="2451408" cy="21356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DBC3C4-22BB-244E-9DF5-005C663427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617986" y="16318162"/>
            <a:ext cx="2451408" cy="21356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D3FF5E-4069-B740-9818-A9E776AD12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770386" y="16470562"/>
            <a:ext cx="2451408" cy="21356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143E701-D974-5D48-AF2C-1EE6EEC61B4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29922786" y="16622962"/>
            <a:ext cx="2451408" cy="21356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B17853-4E07-7343-BF3D-4015F3B7208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30075186" y="16775362"/>
            <a:ext cx="2451408" cy="213563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F454CE-25B3-E241-9FC2-8E0CE0DE5F7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1817" r="55345" b="9885"/>
          <a:stretch/>
        </p:blipFill>
        <p:spPr>
          <a:xfrm>
            <a:off x="30227586" y="16927762"/>
            <a:ext cx="2451408" cy="2135636"/>
          </a:xfrm>
          <a:prstGeom prst="rect">
            <a:avLst/>
          </a:prstGeom>
        </p:spPr>
      </p:pic>
      <p:pic>
        <p:nvPicPr>
          <p:cNvPr id="24" name="Content Placeholder 4">
            <a:extLst>
              <a:ext uri="{FF2B5EF4-FFF2-40B4-BE49-F238E27FC236}">
                <a16:creationId xmlns:a16="http://schemas.microsoft.com/office/drawing/2014/main" id="{A201CB61-436A-A442-90B2-FD5FC3897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925" y="1455818"/>
            <a:ext cx="1754266" cy="175426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3E19A70-EECC-E44B-81AF-C288B7E1E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7380007" y="1799551"/>
            <a:ext cx="1066800" cy="10668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4E12059-6954-434A-AB11-EC6FFDD9D957}"/>
              </a:ext>
            </a:extLst>
          </p:cNvPr>
          <p:cNvSpPr txBox="1"/>
          <p:nvPr/>
        </p:nvSpPr>
        <p:spPr>
          <a:xfrm>
            <a:off x="6743344" y="2040563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3777BC"/>
                </a:solidFill>
              </a:rPr>
              <a:t>⊗</a:t>
            </a:r>
          </a:p>
        </p:txBody>
      </p: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4808272C-A9FF-5847-AA0D-07DE1B555D9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1925" y="2917696"/>
            <a:ext cx="1754266" cy="17542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8FF341C-B9C7-8E45-A151-200493DEF5D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700000">
            <a:off x="7380007" y="3261429"/>
            <a:ext cx="1066800" cy="10668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922EA2-84C3-9A47-8911-BFE77D38C9E3}"/>
              </a:ext>
            </a:extLst>
          </p:cNvPr>
          <p:cNvSpPr txBox="1"/>
          <p:nvPr/>
        </p:nvSpPr>
        <p:spPr>
          <a:xfrm>
            <a:off x="6743344" y="3502441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</a:rPr>
              <a:t>⊗</a:t>
            </a:r>
          </a:p>
        </p:txBody>
      </p:sp>
    </p:spTree>
    <p:extLst>
      <p:ext uri="{BB962C8B-B14F-4D97-AF65-F5344CB8AC3E}">
        <p14:creationId xmlns:p14="http://schemas.microsoft.com/office/powerpoint/2010/main" val="2476138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1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72EC8-2D50-444A-9D6D-01DDC1F0C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Model:Data</a:t>
            </a:r>
            <a:r>
              <a:rPr lang="en-US" dirty="0"/>
              <a:t>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41EF3-4EDA-6146-BC98-0CC44DBF8E1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Data is the result of solving a model composed with a measure.</a:t>
            </a:r>
          </a:p>
          <a:p>
            <a:endParaRPr lang="en-US" dirty="0"/>
          </a:p>
          <a:p>
            <a:r>
              <a:rPr lang="en-US" dirty="0"/>
              <a:t>Empirical data is similar, but for an inaccessible model.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B2828EF0-2FA1-C145-98E1-ED898DD79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925" y="1455818"/>
            <a:ext cx="1754266" cy="17542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E022308-9116-7445-8D5A-AC1711229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7380007" y="1799551"/>
            <a:ext cx="1066800" cy="1066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A3810A8-D44B-CE4F-B977-834ADCAD107B}"/>
              </a:ext>
            </a:extLst>
          </p:cNvPr>
          <p:cNvSpPr txBox="1"/>
          <p:nvPr/>
        </p:nvSpPr>
        <p:spPr>
          <a:xfrm>
            <a:off x="6743344" y="2040563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3777BC"/>
                </a:solidFill>
              </a:rPr>
              <a:t>⊗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7F12A74-52E5-F54C-BCF0-C642B5907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1132" y="3210083"/>
            <a:ext cx="1528304" cy="152830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5BA0CE-5D23-EB4B-92F2-9C5C7191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3026" y="5323130"/>
            <a:ext cx="924515" cy="808951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0BA68B3-DEA9-5443-82FF-29B24940EC2D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>
            <a:off x="7025284" y="2625338"/>
            <a:ext cx="0" cy="58474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C9657A4-9CC7-0E48-A87D-3AE25E6E3B93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7025284" y="4738385"/>
            <a:ext cx="0" cy="58474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4B12A16-D9BC-DE49-A0B0-9BC100F34E4C}"/>
              </a:ext>
            </a:extLst>
          </p:cNvPr>
          <p:cNvSpPr/>
          <p:nvPr/>
        </p:nvSpPr>
        <p:spPr>
          <a:xfrm>
            <a:off x="5499100" y="1693862"/>
            <a:ext cx="3009900" cy="2928938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9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C737AB-F506-8D41-B0E3-98E11BB15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/</a:t>
            </a:r>
            <a:r>
              <a:rPr lang="en-US" dirty="0" err="1"/>
              <a:t>Model:Data</a:t>
            </a:r>
            <a:r>
              <a:rPr lang="en-US" dirty="0"/>
              <a:t>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024AE-3F69-474C-8ECB-8A95CB648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Given a model M</a:t>
            </a:r>
          </a:p>
          <a:p>
            <a:r>
              <a:rPr lang="en-US" b="0" dirty="0"/>
              <a:t>  and measure n</a:t>
            </a:r>
          </a:p>
          <a:p>
            <a:endParaRPr lang="en-US" b="0" dirty="0"/>
          </a:p>
          <a:p>
            <a:r>
              <a:rPr lang="en-US" b="0" dirty="0"/>
              <a:t>The result of solving M composed with n is:</a:t>
            </a:r>
          </a:p>
          <a:p>
            <a:pPr algn="ctr"/>
            <a:endParaRPr lang="en-US" b="0" dirty="0"/>
          </a:p>
          <a:p>
            <a:pPr algn="ctr"/>
            <a:r>
              <a:rPr lang="en-US" b="0" dirty="0"/>
              <a:t>f(</a:t>
            </a:r>
            <a:r>
              <a:rPr lang="en-US" b="0" dirty="0" err="1"/>
              <a:t>M⊗n</a:t>
            </a:r>
            <a:r>
              <a:rPr lang="en-US" b="0" dirty="0"/>
              <a:t>) </a:t>
            </a:r>
            <a:r>
              <a:rPr lang="en-US" b="0" dirty="0">
                <a:sym typeface="Wingdings" pitchFamily="2" charset="2"/>
              </a:rPr>
              <a:t> r</a:t>
            </a:r>
          </a:p>
          <a:p>
            <a:endParaRPr lang="en-US" b="0" dirty="0">
              <a:sym typeface="Wingdings" pitchFamily="2" charset="2"/>
            </a:endParaRPr>
          </a:p>
          <a:p>
            <a:r>
              <a:rPr lang="en-US" b="0" dirty="0">
                <a:sym typeface="Wingdings" pitchFamily="2" charset="2"/>
              </a:rPr>
              <a:t>Data is the result of a similar process, but executed on the “hardware” of the real world.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5105338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FF575-2502-6D49-B004-7ABDBE747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/</a:t>
            </a:r>
            <a:r>
              <a:rPr lang="en-US" dirty="0" err="1"/>
              <a:t>Model:Data</a:t>
            </a:r>
            <a:r>
              <a:rPr lang="en-US" dirty="0"/>
              <a:t>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157DF-F7F4-4748-86FE-703B6B619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Database of results of</a:t>
            </a:r>
          </a:p>
          <a:p>
            <a:endParaRPr lang="en-US" b="0" dirty="0"/>
          </a:p>
          <a:p>
            <a:pPr algn="ctr"/>
            <a:r>
              <a:rPr lang="en-US" b="0" dirty="0"/>
              <a:t>f(</a:t>
            </a:r>
            <a:r>
              <a:rPr lang="en-US" b="0" dirty="0" err="1"/>
              <a:t>M⊗n</a:t>
            </a:r>
            <a:r>
              <a:rPr lang="en-US" b="0" dirty="0"/>
              <a:t>) </a:t>
            </a:r>
            <a:r>
              <a:rPr lang="en-US" b="0" dirty="0">
                <a:sym typeface="Wingdings" pitchFamily="2" charset="2"/>
              </a:rPr>
              <a:t> r</a:t>
            </a:r>
          </a:p>
          <a:p>
            <a:endParaRPr lang="en-US" b="0" dirty="0"/>
          </a:p>
          <a:p>
            <a:r>
              <a:rPr lang="en-US" b="0" dirty="0"/>
              <a:t>for values of M and n of interest.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11F2EEA-0170-EF4D-9BD5-CA9BC30554CF}"/>
              </a:ext>
            </a:extLst>
          </p:cNvPr>
          <p:cNvSpPr/>
          <p:nvPr/>
        </p:nvSpPr>
        <p:spPr>
          <a:xfrm>
            <a:off x="939800" y="4692486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0200A5C-F190-AA48-9211-9B5BE1BBAA4D}"/>
              </a:ext>
            </a:extLst>
          </p:cNvPr>
          <p:cNvSpPr/>
          <p:nvPr/>
        </p:nvSpPr>
        <p:spPr>
          <a:xfrm>
            <a:off x="4166607" y="4698877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8C8F2B3-15E3-734B-AE79-621AF40878DD}"/>
              </a:ext>
            </a:extLst>
          </p:cNvPr>
          <p:cNvSpPr/>
          <p:nvPr/>
        </p:nvSpPr>
        <p:spPr>
          <a:xfrm>
            <a:off x="5719296" y="4688905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325AC64-D655-7943-AD26-AF912D161F25}"/>
              </a:ext>
            </a:extLst>
          </p:cNvPr>
          <p:cNvSpPr/>
          <p:nvPr/>
        </p:nvSpPr>
        <p:spPr>
          <a:xfrm>
            <a:off x="2544569" y="3635374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C7FB0D9-01EE-554D-89F4-0E65A3DA71F2}"/>
              </a:ext>
            </a:extLst>
          </p:cNvPr>
          <p:cNvSpPr/>
          <p:nvPr/>
        </p:nvSpPr>
        <p:spPr>
          <a:xfrm>
            <a:off x="2544569" y="581493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A541259-D76D-FC4F-9173-0D74FBF6B148}"/>
              </a:ext>
            </a:extLst>
          </p:cNvPr>
          <p:cNvSpPr/>
          <p:nvPr/>
        </p:nvSpPr>
        <p:spPr>
          <a:xfrm>
            <a:off x="1803400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2D470A6-1BEC-1B49-927B-869305A8090E}"/>
              </a:ext>
            </a:extLst>
          </p:cNvPr>
          <p:cNvSpPr/>
          <p:nvPr/>
        </p:nvSpPr>
        <p:spPr>
          <a:xfrm>
            <a:off x="3425438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20ADC3F-01B4-0D4D-9E1A-E6B36CB95AAA}"/>
              </a:ext>
            </a:extLst>
          </p:cNvPr>
          <p:cNvSpPr/>
          <p:nvPr/>
        </p:nvSpPr>
        <p:spPr>
          <a:xfrm>
            <a:off x="1803400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EFFF719-7DCD-0F44-91D9-D0D5897528AA}"/>
              </a:ext>
            </a:extLst>
          </p:cNvPr>
          <p:cNvSpPr/>
          <p:nvPr/>
        </p:nvSpPr>
        <p:spPr>
          <a:xfrm>
            <a:off x="3425438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F45D2B6-7E7F-4245-8892-D981D8C63FBE}"/>
              </a:ext>
            </a:extLst>
          </p:cNvPr>
          <p:cNvCxnSpPr>
            <a:cxnSpLocks/>
            <a:stCxn id="11" idx="0"/>
            <a:endCxn id="16" idx="2"/>
          </p:cNvCxnSpPr>
          <p:nvPr/>
        </p:nvCxnSpPr>
        <p:spPr>
          <a:xfrm flipV="1">
            <a:off x="1212850" y="4384674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32B8C9-7A4D-674A-9876-744F95126813}"/>
              </a:ext>
            </a:extLst>
          </p:cNvPr>
          <p:cNvCxnSpPr>
            <a:cxnSpLocks/>
            <a:stCxn id="11" idx="2"/>
            <a:endCxn id="18" idx="2"/>
          </p:cNvCxnSpPr>
          <p:nvPr/>
        </p:nvCxnSpPr>
        <p:spPr>
          <a:xfrm>
            <a:off x="1212850" y="5238586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2B525BF-383C-BA49-A3B3-EC45FF74F73F}"/>
              </a:ext>
            </a:extLst>
          </p:cNvPr>
          <p:cNvCxnSpPr>
            <a:cxnSpLocks/>
          </p:cNvCxnSpPr>
          <p:nvPr/>
        </p:nvCxnSpPr>
        <p:spPr>
          <a:xfrm flipH="1" flipV="1">
            <a:off x="3805854" y="4528358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D6C7F3-1ED3-AA4F-A3FF-802A5E71ED4B}"/>
              </a:ext>
            </a:extLst>
          </p:cNvPr>
          <p:cNvCxnSpPr>
            <a:cxnSpLocks/>
          </p:cNvCxnSpPr>
          <p:nvPr/>
        </p:nvCxnSpPr>
        <p:spPr>
          <a:xfrm flipH="1">
            <a:off x="3805854" y="5238586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71A419-B18F-0241-9B2C-5536FA8E0697}"/>
              </a:ext>
            </a:extLst>
          </p:cNvPr>
          <p:cNvCxnSpPr>
            <a:cxnSpLocks/>
            <a:stCxn id="14" idx="1"/>
            <a:endCxn id="16" idx="7"/>
          </p:cNvCxnSpPr>
          <p:nvPr/>
        </p:nvCxnSpPr>
        <p:spPr>
          <a:xfrm flipH="1">
            <a:off x="2150284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E8C6176-30FA-C947-AE6D-E7FB24DCEA0F}"/>
              </a:ext>
            </a:extLst>
          </p:cNvPr>
          <p:cNvCxnSpPr>
            <a:endCxn id="17" idx="1"/>
          </p:cNvCxnSpPr>
          <p:nvPr/>
        </p:nvCxnSpPr>
        <p:spPr>
          <a:xfrm>
            <a:off x="3090669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0B41897-60CA-4849-9AF8-D8741F19023D}"/>
              </a:ext>
            </a:extLst>
          </p:cNvPr>
          <p:cNvCxnSpPr>
            <a:endCxn id="19" idx="3"/>
          </p:cNvCxnSpPr>
          <p:nvPr/>
        </p:nvCxnSpPr>
        <p:spPr>
          <a:xfrm flipV="1">
            <a:off x="3090669" y="5636393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39A7BC5-CE3E-4B42-A27C-DCF5F7F837C6}"/>
              </a:ext>
            </a:extLst>
          </p:cNvPr>
          <p:cNvCxnSpPr>
            <a:stCxn id="15" idx="1"/>
            <a:endCxn id="18" idx="5"/>
          </p:cNvCxnSpPr>
          <p:nvPr/>
        </p:nvCxnSpPr>
        <p:spPr>
          <a:xfrm flipH="1" flipV="1">
            <a:off x="2150284" y="5636393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F887052C-7DB2-784F-A000-54113055267F}"/>
              </a:ext>
            </a:extLst>
          </p:cNvPr>
          <p:cNvSpPr/>
          <p:nvPr/>
        </p:nvSpPr>
        <p:spPr>
          <a:xfrm>
            <a:off x="4228516" y="365361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5128F4-52B7-3E42-B9CB-DFC4220D8294}"/>
              </a:ext>
            </a:extLst>
          </p:cNvPr>
          <p:cNvCxnSpPr>
            <a:stCxn id="14" idx="3"/>
            <a:endCxn id="38" idx="2"/>
          </p:cNvCxnSpPr>
          <p:nvPr/>
        </p:nvCxnSpPr>
        <p:spPr>
          <a:xfrm flipV="1">
            <a:off x="3090669" y="3856814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C1F6D43-BDC2-844F-A72C-2475062CE6F4}"/>
              </a:ext>
            </a:extLst>
          </p:cNvPr>
          <p:cNvCxnSpPr>
            <a:stCxn id="13" idx="1"/>
            <a:endCxn id="38" idx="6"/>
          </p:cNvCxnSpPr>
          <p:nvPr/>
        </p:nvCxnSpPr>
        <p:spPr>
          <a:xfrm flipH="1" flipV="1">
            <a:off x="4634916" y="3856814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0C3E6BD1-D481-264D-A7C3-9FE7D2FC2FF7}"/>
              </a:ext>
            </a:extLst>
          </p:cNvPr>
          <p:cNvSpPr/>
          <p:nvPr/>
        </p:nvSpPr>
        <p:spPr>
          <a:xfrm>
            <a:off x="4236457" y="589336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557B358-BE71-5049-9CAF-F830D6E515AE}"/>
              </a:ext>
            </a:extLst>
          </p:cNvPr>
          <p:cNvCxnSpPr>
            <a:stCxn id="15" idx="3"/>
            <a:endCxn id="44" idx="2"/>
          </p:cNvCxnSpPr>
          <p:nvPr/>
        </p:nvCxnSpPr>
        <p:spPr>
          <a:xfrm>
            <a:off x="3090669" y="6087981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C874EC3-09EC-8E4F-81E0-FBD8EFF6C986}"/>
              </a:ext>
            </a:extLst>
          </p:cNvPr>
          <p:cNvCxnSpPr>
            <a:stCxn id="13" idx="1"/>
            <a:endCxn id="44" idx="6"/>
          </p:cNvCxnSpPr>
          <p:nvPr/>
        </p:nvCxnSpPr>
        <p:spPr>
          <a:xfrm flipH="1">
            <a:off x="4642857" y="4961955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155E1D9C-E0DF-C146-89B7-042C7C7A227A}"/>
              </a:ext>
            </a:extLst>
          </p:cNvPr>
          <p:cNvSpPr/>
          <p:nvPr/>
        </p:nvSpPr>
        <p:spPr>
          <a:xfrm>
            <a:off x="1701800" y="4074707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4C78921-27B8-CA40-88DD-FB62CFF4D2F7}"/>
              </a:ext>
            </a:extLst>
          </p:cNvPr>
          <p:cNvSpPr/>
          <p:nvPr/>
        </p:nvSpPr>
        <p:spPr>
          <a:xfrm>
            <a:off x="3316396" y="4060014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5F82EDFA-7189-0342-ADA9-BEE14F05FA56}"/>
              </a:ext>
            </a:extLst>
          </p:cNvPr>
          <p:cNvSpPr/>
          <p:nvPr/>
        </p:nvSpPr>
        <p:spPr>
          <a:xfrm>
            <a:off x="4123194" y="3539410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4649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FF575-2502-6D49-B004-7ABDBE747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/</a:t>
            </a:r>
            <a:r>
              <a:rPr lang="en-US" dirty="0" err="1"/>
              <a:t>Model:Data</a:t>
            </a:r>
            <a:r>
              <a:rPr lang="en-US" dirty="0"/>
              <a:t>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157DF-F7F4-4748-86FE-703B6B619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Allow composition of results using a results algebra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Arbitrary functions on r to generate custom objective functions, hypothesis testing.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11F2EEA-0170-EF4D-9BD5-CA9BC30554CF}"/>
              </a:ext>
            </a:extLst>
          </p:cNvPr>
          <p:cNvSpPr/>
          <p:nvPr/>
        </p:nvSpPr>
        <p:spPr>
          <a:xfrm>
            <a:off x="939800" y="4692486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0200A5C-F190-AA48-9211-9B5BE1BBAA4D}"/>
              </a:ext>
            </a:extLst>
          </p:cNvPr>
          <p:cNvSpPr/>
          <p:nvPr/>
        </p:nvSpPr>
        <p:spPr>
          <a:xfrm>
            <a:off x="4166607" y="4698877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8C8F2B3-15E3-734B-AE79-621AF40878DD}"/>
              </a:ext>
            </a:extLst>
          </p:cNvPr>
          <p:cNvSpPr/>
          <p:nvPr/>
        </p:nvSpPr>
        <p:spPr>
          <a:xfrm>
            <a:off x="5719296" y="4688905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325AC64-D655-7943-AD26-AF912D161F25}"/>
              </a:ext>
            </a:extLst>
          </p:cNvPr>
          <p:cNvSpPr/>
          <p:nvPr/>
        </p:nvSpPr>
        <p:spPr>
          <a:xfrm>
            <a:off x="2544569" y="3635374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C7FB0D9-01EE-554D-89F4-0E65A3DA71F2}"/>
              </a:ext>
            </a:extLst>
          </p:cNvPr>
          <p:cNvSpPr/>
          <p:nvPr/>
        </p:nvSpPr>
        <p:spPr>
          <a:xfrm>
            <a:off x="2544569" y="581493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A541259-D76D-FC4F-9173-0D74FBF6B148}"/>
              </a:ext>
            </a:extLst>
          </p:cNvPr>
          <p:cNvSpPr/>
          <p:nvPr/>
        </p:nvSpPr>
        <p:spPr>
          <a:xfrm>
            <a:off x="1803400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2D470A6-1BEC-1B49-927B-869305A8090E}"/>
              </a:ext>
            </a:extLst>
          </p:cNvPr>
          <p:cNvSpPr/>
          <p:nvPr/>
        </p:nvSpPr>
        <p:spPr>
          <a:xfrm>
            <a:off x="3425438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20ADC3F-01B4-0D4D-9E1A-E6B36CB95AAA}"/>
              </a:ext>
            </a:extLst>
          </p:cNvPr>
          <p:cNvSpPr/>
          <p:nvPr/>
        </p:nvSpPr>
        <p:spPr>
          <a:xfrm>
            <a:off x="1803400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EFFF719-7DCD-0F44-91D9-D0D5897528AA}"/>
              </a:ext>
            </a:extLst>
          </p:cNvPr>
          <p:cNvSpPr/>
          <p:nvPr/>
        </p:nvSpPr>
        <p:spPr>
          <a:xfrm>
            <a:off x="3425438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F45D2B6-7E7F-4245-8892-D981D8C63FBE}"/>
              </a:ext>
            </a:extLst>
          </p:cNvPr>
          <p:cNvCxnSpPr>
            <a:cxnSpLocks/>
            <a:stCxn id="11" idx="0"/>
            <a:endCxn id="16" idx="2"/>
          </p:cNvCxnSpPr>
          <p:nvPr/>
        </p:nvCxnSpPr>
        <p:spPr>
          <a:xfrm flipV="1">
            <a:off x="1212850" y="4384674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32B8C9-7A4D-674A-9876-744F95126813}"/>
              </a:ext>
            </a:extLst>
          </p:cNvPr>
          <p:cNvCxnSpPr>
            <a:cxnSpLocks/>
            <a:stCxn id="11" idx="2"/>
            <a:endCxn id="18" idx="2"/>
          </p:cNvCxnSpPr>
          <p:nvPr/>
        </p:nvCxnSpPr>
        <p:spPr>
          <a:xfrm>
            <a:off x="1212850" y="5238586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2B525BF-383C-BA49-A3B3-EC45FF74F73F}"/>
              </a:ext>
            </a:extLst>
          </p:cNvPr>
          <p:cNvCxnSpPr>
            <a:cxnSpLocks/>
          </p:cNvCxnSpPr>
          <p:nvPr/>
        </p:nvCxnSpPr>
        <p:spPr>
          <a:xfrm flipH="1" flipV="1">
            <a:off x="3805854" y="4528358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D6C7F3-1ED3-AA4F-A3FF-802A5E71ED4B}"/>
              </a:ext>
            </a:extLst>
          </p:cNvPr>
          <p:cNvCxnSpPr>
            <a:cxnSpLocks/>
          </p:cNvCxnSpPr>
          <p:nvPr/>
        </p:nvCxnSpPr>
        <p:spPr>
          <a:xfrm flipH="1">
            <a:off x="3805854" y="5238586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71A419-B18F-0241-9B2C-5536FA8E0697}"/>
              </a:ext>
            </a:extLst>
          </p:cNvPr>
          <p:cNvCxnSpPr>
            <a:cxnSpLocks/>
            <a:stCxn id="14" idx="1"/>
            <a:endCxn id="16" idx="7"/>
          </p:cNvCxnSpPr>
          <p:nvPr/>
        </p:nvCxnSpPr>
        <p:spPr>
          <a:xfrm flipH="1">
            <a:off x="2150284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E8C6176-30FA-C947-AE6D-E7FB24DCEA0F}"/>
              </a:ext>
            </a:extLst>
          </p:cNvPr>
          <p:cNvCxnSpPr>
            <a:endCxn id="17" idx="1"/>
          </p:cNvCxnSpPr>
          <p:nvPr/>
        </p:nvCxnSpPr>
        <p:spPr>
          <a:xfrm>
            <a:off x="3090669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0B41897-60CA-4849-9AF8-D8741F19023D}"/>
              </a:ext>
            </a:extLst>
          </p:cNvPr>
          <p:cNvCxnSpPr>
            <a:endCxn id="19" idx="3"/>
          </p:cNvCxnSpPr>
          <p:nvPr/>
        </p:nvCxnSpPr>
        <p:spPr>
          <a:xfrm flipV="1">
            <a:off x="3090669" y="5636393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39A7BC5-CE3E-4B42-A27C-DCF5F7F837C6}"/>
              </a:ext>
            </a:extLst>
          </p:cNvPr>
          <p:cNvCxnSpPr>
            <a:stCxn id="15" idx="1"/>
            <a:endCxn id="18" idx="5"/>
          </p:cNvCxnSpPr>
          <p:nvPr/>
        </p:nvCxnSpPr>
        <p:spPr>
          <a:xfrm flipH="1" flipV="1">
            <a:off x="2150284" y="5636393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F887052C-7DB2-784F-A000-54113055267F}"/>
              </a:ext>
            </a:extLst>
          </p:cNvPr>
          <p:cNvSpPr/>
          <p:nvPr/>
        </p:nvSpPr>
        <p:spPr>
          <a:xfrm>
            <a:off x="4228516" y="365361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5128F4-52B7-3E42-B9CB-DFC4220D8294}"/>
              </a:ext>
            </a:extLst>
          </p:cNvPr>
          <p:cNvCxnSpPr>
            <a:stCxn id="14" idx="3"/>
            <a:endCxn id="38" idx="2"/>
          </p:cNvCxnSpPr>
          <p:nvPr/>
        </p:nvCxnSpPr>
        <p:spPr>
          <a:xfrm flipV="1">
            <a:off x="3090669" y="3856814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C1F6D43-BDC2-844F-A72C-2475062CE6F4}"/>
              </a:ext>
            </a:extLst>
          </p:cNvPr>
          <p:cNvCxnSpPr>
            <a:stCxn id="13" idx="1"/>
            <a:endCxn id="38" idx="6"/>
          </p:cNvCxnSpPr>
          <p:nvPr/>
        </p:nvCxnSpPr>
        <p:spPr>
          <a:xfrm flipH="1" flipV="1">
            <a:off x="4634916" y="3856814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0C3E6BD1-D481-264D-A7C3-9FE7D2FC2FF7}"/>
              </a:ext>
            </a:extLst>
          </p:cNvPr>
          <p:cNvSpPr/>
          <p:nvPr/>
        </p:nvSpPr>
        <p:spPr>
          <a:xfrm>
            <a:off x="4236457" y="589336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557B358-BE71-5049-9CAF-F830D6E515AE}"/>
              </a:ext>
            </a:extLst>
          </p:cNvPr>
          <p:cNvCxnSpPr>
            <a:stCxn id="15" idx="3"/>
            <a:endCxn id="44" idx="2"/>
          </p:cNvCxnSpPr>
          <p:nvPr/>
        </p:nvCxnSpPr>
        <p:spPr>
          <a:xfrm>
            <a:off x="3090669" y="6087981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C874EC3-09EC-8E4F-81E0-FBD8EFF6C986}"/>
              </a:ext>
            </a:extLst>
          </p:cNvPr>
          <p:cNvCxnSpPr>
            <a:stCxn id="13" idx="1"/>
            <a:endCxn id="44" idx="6"/>
          </p:cNvCxnSpPr>
          <p:nvPr/>
        </p:nvCxnSpPr>
        <p:spPr>
          <a:xfrm flipH="1">
            <a:off x="4642857" y="4961955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155E1D9C-E0DF-C146-89B7-042C7C7A227A}"/>
              </a:ext>
            </a:extLst>
          </p:cNvPr>
          <p:cNvSpPr/>
          <p:nvPr/>
        </p:nvSpPr>
        <p:spPr>
          <a:xfrm>
            <a:off x="1701800" y="4074707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4C78921-27B8-CA40-88DD-FB62CFF4D2F7}"/>
              </a:ext>
            </a:extLst>
          </p:cNvPr>
          <p:cNvSpPr/>
          <p:nvPr/>
        </p:nvSpPr>
        <p:spPr>
          <a:xfrm>
            <a:off x="1690137" y="5167985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5F82EDFA-7189-0342-ADA9-BEE14F05FA56}"/>
              </a:ext>
            </a:extLst>
          </p:cNvPr>
          <p:cNvSpPr/>
          <p:nvPr/>
        </p:nvSpPr>
        <p:spPr>
          <a:xfrm>
            <a:off x="3311299" y="4060014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DDB0C73-E55E-0E4C-880E-BCF59150A579}"/>
              </a:ext>
            </a:extLst>
          </p:cNvPr>
          <p:cNvSpPr/>
          <p:nvPr/>
        </p:nvSpPr>
        <p:spPr>
          <a:xfrm>
            <a:off x="3311299" y="5146488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62F2D5-EC96-A147-B2C1-760E9718B4B7}"/>
              </a:ext>
            </a:extLst>
          </p:cNvPr>
          <p:cNvSpPr txBox="1"/>
          <p:nvPr/>
        </p:nvSpPr>
        <p:spPr>
          <a:xfrm>
            <a:off x="1868222" y="478726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86C9490-1D37-6C40-8F05-8D8C55A3CAFF}"/>
              </a:ext>
            </a:extLst>
          </p:cNvPr>
          <p:cNvSpPr txBox="1"/>
          <p:nvPr/>
        </p:nvSpPr>
        <p:spPr>
          <a:xfrm>
            <a:off x="3513272" y="477456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1878284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FF575-2502-6D49-B004-7ABDBE747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Model:Model</a:t>
            </a:r>
            <a:r>
              <a:rPr lang="en-US" dirty="0"/>
              <a:t>/</a:t>
            </a:r>
            <a:r>
              <a:rPr lang="en-US" dirty="0" err="1"/>
              <a:t>Model:Data</a:t>
            </a:r>
            <a:r>
              <a:rPr lang="en-US" dirty="0"/>
              <a:t>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157DF-F7F4-4748-86FE-703B6B619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of Experiments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Algorithmically generate variations on a model M</a:t>
            </a:r>
            <a:r>
              <a:rPr lang="en-US" b="0" baseline="-25000" dirty="0"/>
              <a:t>i</a:t>
            </a:r>
            <a:r>
              <a:rPr lang="en-US" b="0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Application of DPO-based rules (</a:t>
            </a:r>
            <a:r>
              <a:rPr lang="en-US" dirty="0" err="1"/>
              <a:t>SemanticModels.jl</a:t>
            </a:r>
            <a:r>
              <a:rPr lang="en-US" dirty="0"/>
              <a:t>)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b="0" dirty="0"/>
              <a:t>Variation of a</a:t>
            </a:r>
            <a:r>
              <a:rPr lang="en-US" dirty="0"/>
              <a:t> (set of) parameter(s) to explore the model space, or fit data.</a:t>
            </a:r>
            <a:endParaRPr lang="en-US" b="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11F2EEA-0170-EF4D-9BD5-CA9BC30554CF}"/>
              </a:ext>
            </a:extLst>
          </p:cNvPr>
          <p:cNvSpPr/>
          <p:nvPr/>
        </p:nvSpPr>
        <p:spPr>
          <a:xfrm>
            <a:off x="939800" y="4692486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0200A5C-F190-AA48-9211-9B5BE1BBAA4D}"/>
              </a:ext>
            </a:extLst>
          </p:cNvPr>
          <p:cNvSpPr/>
          <p:nvPr/>
        </p:nvSpPr>
        <p:spPr>
          <a:xfrm>
            <a:off x="4166607" y="4698877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8C8F2B3-15E3-734B-AE79-621AF40878DD}"/>
              </a:ext>
            </a:extLst>
          </p:cNvPr>
          <p:cNvSpPr/>
          <p:nvPr/>
        </p:nvSpPr>
        <p:spPr>
          <a:xfrm>
            <a:off x="5719296" y="4688905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325AC64-D655-7943-AD26-AF912D161F25}"/>
              </a:ext>
            </a:extLst>
          </p:cNvPr>
          <p:cNvSpPr/>
          <p:nvPr/>
        </p:nvSpPr>
        <p:spPr>
          <a:xfrm>
            <a:off x="2544569" y="3635374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C7FB0D9-01EE-554D-89F4-0E65A3DA71F2}"/>
              </a:ext>
            </a:extLst>
          </p:cNvPr>
          <p:cNvSpPr/>
          <p:nvPr/>
        </p:nvSpPr>
        <p:spPr>
          <a:xfrm>
            <a:off x="2544569" y="581493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A541259-D76D-FC4F-9173-0D74FBF6B148}"/>
              </a:ext>
            </a:extLst>
          </p:cNvPr>
          <p:cNvSpPr/>
          <p:nvPr/>
        </p:nvSpPr>
        <p:spPr>
          <a:xfrm>
            <a:off x="1803400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2D470A6-1BEC-1B49-927B-869305A8090E}"/>
              </a:ext>
            </a:extLst>
          </p:cNvPr>
          <p:cNvSpPr/>
          <p:nvPr/>
        </p:nvSpPr>
        <p:spPr>
          <a:xfrm>
            <a:off x="3425438" y="418147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20ADC3F-01B4-0D4D-9E1A-E6B36CB95AAA}"/>
              </a:ext>
            </a:extLst>
          </p:cNvPr>
          <p:cNvSpPr/>
          <p:nvPr/>
        </p:nvSpPr>
        <p:spPr>
          <a:xfrm>
            <a:off x="1803400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EFFF719-7DCD-0F44-91D9-D0D5897528AA}"/>
              </a:ext>
            </a:extLst>
          </p:cNvPr>
          <p:cNvSpPr/>
          <p:nvPr/>
        </p:nvSpPr>
        <p:spPr>
          <a:xfrm>
            <a:off x="3425438" y="5289509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F45D2B6-7E7F-4245-8892-D981D8C63FBE}"/>
              </a:ext>
            </a:extLst>
          </p:cNvPr>
          <p:cNvCxnSpPr>
            <a:cxnSpLocks/>
            <a:stCxn id="11" idx="0"/>
            <a:endCxn id="16" idx="2"/>
          </p:cNvCxnSpPr>
          <p:nvPr/>
        </p:nvCxnSpPr>
        <p:spPr>
          <a:xfrm flipV="1">
            <a:off x="1212850" y="4384674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32B8C9-7A4D-674A-9876-744F95126813}"/>
              </a:ext>
            </a:extLst>
          </p:cNvPr>
          <p:cNvCxnSpPr>
            <a:cxnSpLocks/>
            <a:stCxn id="11" idx="2"/>
            <a:endCxn id="18" idx="2"/>
          </p:cNvCxnSpPr>
          <p:nvPr/>
        </p:nvCxnSpPr>
        <p:spPr>
          <a:xfrm>
            <a:off x="1212850" y="5238586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2B525BF-383C-BA49-A3B3-EC45FF74F73F}"/>
              </a:ext>
            </a:extLst>
          </p:cNvPr>
          <p:cNvCxnSpPr>
            <a:cxnSpLocks/>
          </p:cNvCxnSpPr>
          <p:nvPr/>
        </p:nvCxnSpPr>
        <p:spPr>
          <a:xfrm flipH="1" flipV="1">
            <a:off x="3805854" y="4528358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D6C7F3-1ED3-AA4F-A3FF-802A5E71ED4B}"/>
              </a:ext>
            </a:extLst>
          </p:cNvPr>
          <p:cNvCxnSpPr>
            <a:cxnSpLocks/>
          </p:cNvCxnSpPr>
          <p:nvPr/>
        </p:nvCxnSpPr>
        <p:spPr>
          <a:xfrm flipH="1">
            <a:off x="3805854" y="5238586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71A419-B18F-0241-9B2C-5536FA8E0697}"/>
              </a:ext>
            </a:extLst>
          </p:cNvPr>
          <p:cNvCxnSpPr>
            <a:cxnSpLocks/>
            <a:stCxn id="14" idx="1"/>
            <a:endCxn id="16" idx="7"/>
          </p:cNvCxnSpPr>
          <p:nvPr/>
        </p:nvCxnSpPr>
        <p:spPr>
          <a:xfrm flipH="1">
            <a:off x="2150284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E8C6176-30FA-C947-AE6D-E7FB24DCEA0F}"/>
              </a:ext>
            </a:extLst>
          </p:cNvPr>
          <p:cNvCxnSpPr>
            <a:endCxn id="17" idx="1"/>
          </p:cNvCxnSpPr>
          <p:nvPr/>
        </p:nvCxnSpPr>
        <p:spPr>
          <a:xfrm>
            <a:off x="3090669" y="3908424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0B41897-60CA-4849-9AF8-D8741F19023D}"/>
              </a:ext>
            </a:extLst>
          </p:cNvPr>
          <p:cNvCxnSpPr>
            <a:endCxn id="19" idx="3"/>
          </p:cNvCxnSpPr>
          <p:nvPr/>
        </p:nvCxnSpPr>
        <p:spPr>
          <a:xfrm flipV="1">
            <a:off x="3090669" y="5636393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39A7BC5-CE3E-4B42-A27C-DCF5F7F837C6}"/>
              </a:ext>
            </a:extLst>
          </p:cNvPr>
          <p:cNvCxnSpPr>
            <a:stCxn id="15" idx="1"/>
            <a:endCxn id="18" idx="5"/>
          </p:cNvCxnSpPr>
          <p:nvPr/>
        </p:nvCxnSpPr>
        <p:spPr>
          <a:xfrm flipH="1" flipV="1">
            <a:off x="2150284" y="5636393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F887052C-7DB2-784F-A000-54113055267F}"/>
              </a:ext>
            </a:extLst>
          </p:cNvPr>
          <p:cNvSpPr/>
          <p:nvPr/>
        </p:nvSpPr>
        <p:spPr>
          <a:xfrm>
            <a:off x="4228516" y="365361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5128F4-52B7-3E42-B9CB-DFC4220D8294}"/>
              </a:ext>
            </a:extLst>
          </p:cNvPr>
          <p:cNvCxnSpPr>
            <a:stCxn id="14" idx="3"/>
            <a:endCxn id="38" idx="2"/>
          </p:cNvCxnSpPr>
          <p:nvPr/>
        </p:nvCxnSpPr>
        <p:spPr>
          <a:xfrm flipV="1">
            <a:off x="3090669" y="3856814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C1F6D43-BDC2-844F-A72C-2475062CE6F4}"/>
              </a:ext>
            </a:extLst>
          </p:cNvPr>
          <p:cNvCxnSpPr>
            <a:stCxn id="13" idx="1"/>
            <a:endCxn id="38" idx="6"/>
          </p:cNvCxnSpPr>
          <p:nvPr/>
        </p:nvCxnSpPr>
        <p:spPr>
          <a:xfrm flipH="1" flipV="1">
            <a:off x="4634916" y="3856814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0C3E6BD1-D481-264D-A7C3-9FE7D2FC2FF7}"/>
              </a:ext>
            </a:extLst>
          </p:cNvPr>
          <p:cNvSpPr/>
          <p:nvPr/>
        </p:nvSpPr>
        <p:spPr>
          <a:xfrm>
            <a:off x="4236457" y="5893364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557B358-BE71-5049-9CAF-F830D6E515AE}"/>
              </a:ext>
            </a:extLst>
          </p:cNvPr>
          <p:cNvCxnSpPr>
            <a:stCxn id="15" idx="3"/>
            <a:endCxn id="44" idx="2"/>
          </p:cNvCxnSpPr>
          <p:nvPr/>
        </p:nvCxnSpPr>
        <p:spPr>
          <a:xfrm>
            <a:off x="3090669" y="6087981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C874EC3-09EC-8E4F-81E0-FBD8EFF6C986}"/>
              </a:ext>
            </a:extLst>
          </p:cNvPr>
          <p:cNvCxnSpPr>
            <a:stCxn id="13" idx="1"/>
            <a:endCxn id="44" idx="6"/>
          </p:cNvCxnSpPr>
          <p:nvPr/>
        </p:nvCxnSpPr>
        <p:spPr>
          <a:xfrm flipH="1">
            <a:off x="4642857" y="4961955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29443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E57A29-90C8-2449-A63E-36CFD6E25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Experiments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A27DB5-12CA-D54C-8397-8D1A3A28DE1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Once we have a (set of) formulated model(s), we want the ability to do something meaningful with them.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Hypothesis test.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Fitting a model to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Exploring the local model space.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Store the results of costly exploration intelligently.</a:t>
            </a:r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DEE192D9-E6E1-B046-B144-0510CF8FF75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1455818"/>
            <a:ext cx="3878262" cy="286885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FD9AAB-98E1-CB4E-957A-1FFC48EDDD35}"/>
              </a:ext>
            </a:extLst>
          </p:cNvPr>
          <p:cNvSpPr txBox="1"/>
          <p:nvPr/>
        </p:nvSpPr>
        <p:spPr>
          <a:xfrm>
            <a:off x="4789487" y="4635499"/>
            <a:ext cx="3878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does this fit in our stack?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Partially in the Abstract layer.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Partially in the Structured layer?</a:t>
            </a:r>
          </a:p>
        </p:txBody>
      </p:sp>
    </p:spTree>
    <p:extLst>
      <p:ext uri="{BB962C8B-B14F-4D97-AF65-F5344CB8AC3E}">
        <p14:creationId xmlns:p14="http://schemas.microsoft.com/office/powerpoint/2010/main" val="24315182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3587" y="3937922"/>
            <a:ext cx="4376826" cy="388713"/>
          </a:xfrm>
        </p:spPr>
        <p:txBody>
          <a:bodyPr/>
          <a:lstStyle/>
          <a:p>
            <a:pPr algn="ctr"/>
            <a:r>
              <a:rPr lang="en-US" sz="2000" dirty="0"/>
              <a:t>Thank you!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Questions?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 err="1"/>
              <a:t>ewdavis@galois.com</a:t>
            </a:r>
            <a:endParaRPr lang="en-US" sz="2000" dirty="0"/>
          </a:p>
        </p:txBody>
      </p:sp>
      <p:pic>
        <p:nvPicPr>
          <p:cNvPr id="9" name="Picture 8" descr="galois-p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1381379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500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8E4E1-03E8-B94A-92C8-299E0A3E6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Formulations using VDSOLs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E4164B3-1733-4746-BA34-AC2441AACF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725" y="3643069"/>
            <a:ext cx="3879850" cy="541824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E70872-C845-C34F-AEBF-EF300FA9B3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9662" y="3542639"/>
            <a:ext cx="3878086" cy="732161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/>
              <a:t>S + I </a:t>
            </a:r>
            <a:r>
              <a:rPr lang="en-US" dirty="0">
                <a:sym typeface="Wingdings" pitchFamily="2" charset="2"/>
              </a:rPr>
              <a:t> 2I</a:t>
            </a:r>
          </a:p>
          <a:p>
            <a:pPr algn="ctr"/>
            <a:r>
              <a:rPr lang="en-US" dirty="0">
                <a:sym typeface="Wingdings" pitchFamily="2" charset="2"/>
              </a:rPr>
              <a:t>I  R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B2F6A06F-5858-F741-A946-D1A33F5FEA68}"/>
              </a:ext>
            </a:extLst>
          </p:cNvPr>
          <p:cNvSpPr txBox="1">
            <a:spLocks/>
          </p:cNvSpPr>
          <p:nvPr/>
        </p:nvSpPr>
        <p:spPr>
          <a:xfrm>
            <a:off x="466335" y="1923651"/>
            <a:ext cx="8201413" cy="125158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20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Visual Domain Specific Ontological Languages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High level abstractions.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Many ways of writing the same concept.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Many languages.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D2776AFD-1CC0-0544-967B-A2689335725B}"/>
              </a:ext>
            </a:extLst>
          </p:cNvPr>
          <p:cNvSpPr txBox="1">
            <a:spLocks/>
          </p:cNvSpPr>
          <p:nvPr/>
        </p:nvSpPr>
        <p:spPr>
          <a:xfrm>
            <a:off x="4789662" y="4546446"/>
            <a:ext cx="3878086" cy="1565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20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S + I</a:t>
            </a:r>
            <a:r>
              <a:rPr lang="en-US" baseline="-25000" dirty="0"/>
              <a:t>0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2I</a:t>
            </a:r>
            <a:r>
              <a:rPr lang="en-US" baseline="-25000" dirty="0">
                <a:sym typeface="Wingdings" pitchFamily="2" charset="2"/>
              </a:rPr>
              <a:t>0</a:t>
            </a:r>
          </a:p>
          <a:p>
            <a:pPr algn="ctr"/>
            <a:r>
              <a:rPr lang="en-US" dirty="0">
                <a:sym typeface="Wingdings" pitchFamily="2" charset="2"/>
              </a:rPr>
              <a:t>S + I</a:t>
            </a:r>
            <a:r>
              <a:rPr lang="en-US" baseline="-25000" dirty="0">
                <a:sym typeface="Wingdings" pitchFamily="2" charset="2"/>
              </a:rPr>
              <a:t>1</a:t>
            </a:r>
            <a:r>
              <a:rPr lang="en-US" dirty="0">
                <a:sym typeface="Wingdings" pitchFamily="2" charset="2"/>
              </a:rPr>
              <a:t>  2I</a:t>
            </a:r>
            <a:r>
              <a:rPr lang="en-US" baseline="-25000" dirty="0">
                <a:sym typeface="Wingdings" pitchFamily="2" charset="2"/>
              </a:rPr>
              <a:t>1</a:t>
            </a:r>
          </a:p>
          <a:p>
            <a:pPr algn="ctr"/>
            <a:r>
              <a:rPr lang="en-US" dirty="0">
                <a:sym typeface="Wingdings" pitchFamily="2" charset="2"/>
              </a:rPr>
              <a:t>I</a:t>
            </a:r>
            <a:r>
              <a:rPr lang="en-US" baseline="-25000" dirty="0">
                <a:sym typeface="Wingdings" pitchFamily="2" charset="2"/>
              </a:rPr>
              <a:t>0</a:t>
            </a:r>
            <a:r>
              <a:rPr lang="en-US" dirty="0">
                <a:sym typeface="Wingdings" pitchFamily="2" charset="2"/>
              </a:rPr>
              <a:t>  R</a:t>
            </a:r>
          </a:p>
          <a:p>
            <a:pPr algn="ctr"/>
            <a:r>
              <a:rPr lang="en-US" dirty="0">
                <a:sym typeface="Wingdings" pitchFamily="2" charset="2"/>
              </a:rPr>
              <a:t>I</a:t>
            </a:r>
            <a:r>
              <a:rPr lang="en-US" baseline="-25000" dirty="0">
                <a:sym typeface="Wingdings" pitchFamily="2" charset="2"/>
              </a:rPr>
              <a:t>1</a:t>
            </a:r>
            <a:r>
              <a:rPr lang="en-US" dirty="0">
                <a:sym typeface="Wingdings" pitchFamily="2" charset="2"/>
              </a:rPr>
              <a:t>  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53E871-8AA1-5549-A9C8-28D581895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5" y="4648119"/>
            <a:ext cx="3912243" cy="136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317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7739-686A-1143-9EF4-7D0644480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92077-07BD-F747-A9A8-93937C6620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VDSOLs should contain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changes to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VDSOL consists of a set of </a:t>
            </a:r>
            <a:r>
              <a:rPr lang="en-US" b="1" i="1" dirty="0">
                <a:solidFill>
                  <a:srgbClr val="3777BC"/>
                </a:solidFill>
              </a:rPr>
              <a:t>Palette Elements</a:t>
            </a:r>
            <a:r>
              <a:rPr lang="en-US" b="1" i="1" dirty="0"/>
              <a:t>, </a:t>
            </a:r>
            <a:r>
              <a:rPr lang="en-US" dirty="0"/>
              <a:t>known collectively as the </a:t>
            </a:r>
            <a:br>
              <a:rPr lang="en-US" dirty="0"/>
            </a:br>
            <a:r>
              <a:rPr lang="en-US" b="1" i="1" dirty="0">
                <a:solidFill>
                  <a:srgbClr val="3777BC"/>
                </a:solidFill>
              </a:rPr>
              <a:t>Formulation Palette</a:t>
            </a:r>
            <a:r>
              <a:rPr lang="en-US" dirty="0">
                <a:solidFill>
                  <a:srgbClr val="3777BC"/>
                </a:solidFill>
              </a:rPr>
              <a:t>.</a:t>
            </a:r>
          </a:p>
          <a:p>
            <a:endParaRPr lang="en-US" dirty="0">
              <a:solidFill>
                <a:srgbClr val="3777BC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Notions of state are arbitrary sets, such as X, which we take as objects, and for which we have </a:t>
            </a:r>
          </a:p>
          <a:p>
            <a:pPr algn="ctr"/>
            <a:r>
              <a:rPr lang="en-US" dirty="0"/>
              <a:t>f: X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</a:t>
            </a:r>
            <a:r>
              <a:rPr lang="en-US" dirty="0" err="1"/>
              <a:t>ℕ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16C006-3A83-7F4B-8F0B-E1BC5779994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3412386"/>
            <a:ext cx="3878262" cy="81799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3B94C7-A501-5244-A02D-6CF02F7F8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518" y="5118100"/>
            <a:ext cx="5842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146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7739-686A-1143-9EF4-7D0644480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92077-07BD-F747-A9A8-93937C6620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VDSOLs should contain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changes to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VDSOL consists of a set of </a:t>
            </a:r>
            <a:r>
              <a:rPr lang="en-US" b="1" i="1" dirty="0">
                <a:solidFill>
                  <a:srgbClr val="3777BC"/>
                </a:solidFill>
              </a:rPr>
              <a:t>Palette Elements</a:t>
            </a:r>
            <a:r>
              <a:rPr lang="en-US" b="1" i="1" dirty="0"/>
              <a:t>, </a:t>
            </a:r>
            <a:r>
              <a:rPr lang="en-US" dirty="0"/>
              <a:t>known collectively as the </a:t>
            </a:r>
            <a:br>
              <a:rPr lang="en-US" dirty="0"/>
            </a:br>
            <a:r>
              <a:rPr lang="en-US" b="1" i="1" dirty="0">
                <a:solidFill>
                  <a:srgbClr val="3777BC"/>
                </a:solidFill>
              </a:rPr>
              <a:t>Formulation Palette</a:t>
            </a:r>
            <a:r>
              <a:rPr lang="en-US" dirty="0">
                <a:solidFill>
                  <a:srgbClr val="3777BC"/>
                </a:solidFill>
              </a:rPr>
              <a:t>.</a:t>
            </a:r>
          </a:p>
          <a:p>
            <a:endParaRPr lang="en-US" dirty="0">
              <a:solidFill>
                <a:srgbClr val="3777BC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Notions of changes to state are a symmetric monoidal category where the objects are sets, and the morphisms are equivalence classes of Petri-nets:</a:t>
            </a:r>
          </a:p>
          <a:p>
            <a:pPr algn="ctr"/>
            <a:r>
              <a:rPr lang="en-US" dirty="0"/>
              <a:t>P: X ↛</a:t>
            </a:r>
            <a:r>
              <a:rPr lang="en-US" dirty="0">
                <a:sym typeface="Wingdings" pitchFamily="2" charset="2"/>
              </a:rPr>
              <a:t> Y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16C006-3A83-7F4B-8F0B-E1BC5779994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3412386"/>
            <a:ext cx="3878262" cy="817995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6D0CB0-0E34-504E-8B1E-1E16979C5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1368" y="5137150"/>
            <a:ext cx="17145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61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7739-686A-1143-9EF4-7D0644480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92077-07BD-F747-A9A8-93937C6620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VDSOLs should contain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notion of changes to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VDSOL consists of a set of </a:t>
            </a:r>
            <a:r>
              <a:rPr lang="en-US" b="1" i="1" dirty="0">
                <a:solidFill>
                  <a:srgbClr val="3777BC"/>
                </a:solidFill>
              </a:rPr>
              <a:t>Palette Elements</a:t>
            </a:r>
            <a:r>
              <a:rPr lang="en-US" b="1" i="1" dirty="0"/>
              <a:t>, </a:t>
            </a:r>
            <a:r>
              <a:rPr lang="en-US" dirty="0"/>
              <a:t>known collectively as the </a:t>
            </a:r>
            <a:br>
              <a:rPr lang="en-US" dirty="0"/>
            </a:br>
            <a:r>
              <a:rPr lang="en-US" b="1" i="1" dirty="0">
                <a:solidFill>
                  <a:srgbClr val="3777BC"/>
                </a:solidFill>
              </a:rPr>
              <a:t>Formulation Palette</a:t>
            </a:r>
            <a:r>
              <a:rPr lang="en-US" dirty="0">
                <a:solidFill>
                  <a:srgbClr val="3777BC"/>
                </a:solidFill>
              </a:rPr>
              <a:t>.</a:t>
            </a:r>
          </a:p>
          <a:p>
            <a:endParaRPr lang="en-US" dirty="0">
              <a:solidFill>
                <a:srgbClr val="3777BC"/>
              </a:solidFill>
            </a:endParaRPr>
          </a:p>
          <a:p>
            <a:r>
              <a:rPr lang="en-US" dirty="0"/>
              <a:t>Currently we are thinking of these as “nouns” and “verbs” from a conceptual standpoint.  There are likely other notions for VDSOLs.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16C006-3A83-7F4B-8F0B-E1BC5779994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3412386"/>
            <a:ext cx="3878262" cy="817995"/>
          </a:xfrm>
        </p:spPr>
      </p:pic>
    </p:spTree>
    <p:extLst>
      <p:ext uri="{BB962C8B-B14F-4D97-AF65-F5344CB8AC3E}">
        <p14:creationId xmlns:p14="http://schemas.microsoft.com/office/powerpoint/2010/main" val="1104781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D3C63-B3A2-3E4E-A0C3-CD3DBB4D2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C6DAB-5BE1-4E4E-83D1-5CD55CE7A2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Notions of state, objects,</a:t>
            </a:r>
            <a:br>
              <a:rPr lang="en-US" dirty="0"/>
            </a:br>
            <a:r>
              <a:rPr lang="en-US" dirty="0"/>
              <a:t> X and 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Notion of change of state as the morphism: P: X ↛ </a:t>
            </a:r>
            <a:r>
              <a:rPr lang="en-US" dirty="0">
                <a:sym typeface="Wingdings" pitchFamily="2" charset="2"/>
              </a:rPr>
              <a:t>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We use a process algebra to represent our morphisms 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P: X </a:t>
            </a:r>
            <a:r>
              <a:rPr lang="en-US" dirty="0"/>
              <a:t>↛</a:t>
            </a:r>
            <a:r>
              <a:rPr lang="en-US" dirty="0">
                <a:sym typeface="Wingdings" pitchFamily="2" charset="2"/>
              </a:rPr>
              <a:t> Y, in this case, 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Petri-nets.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Other representations are possible.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GTRI uses ASTs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 err="1">
                <a:sym typeface="Wingdings" pitchFamily="2" charset="2"/>
              </a:rPr>
              <a:t>UArizona</a:t>
            </a:r>
            <a:r>
              <a:rPr lang="en-US" dirty="0">
                <a:sym typeface="Wingdings" pitchFamily="2" charset="2"/>
              </a:rPr>
              <a:t> uses </a:t>
            </a:r>
            <a:r>
              <a:rPr lang="en-US" dirty="0" err="1">
                <a:sym typeface="Wingdings" pitchFamily="2" charset="2"/>
              </a:rPr>
              <a:t>GrFNs</a:t>
            </a:r>
            <a:endParaRPr lang="en-US" dirty="0">
              <a:sym typeface="Wingdings" pitchFamily="2" charset="2"/>
            </a:endParaRP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These different choices do not limit our ability to collaborate.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B61F781-BFD5-7343-80DA-24EC03A0F9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026819" y="3082131"/>
            <a:ext cx="3429000" cy="1663700"/>
          </a:xfrm>
        </p:spPr>
      </p:pic>
    </p:spTree>
    <p:extLst>
      <p:ext uri="{BB962C8B-B14F-4D97-AF65-F5344CB8AC3E}">
        <p14:creationId xmlns:p14="http://schemas.microsoft.com/office/powerpoint/2010/main" val="3271430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10858</TotalTime>
  <Words>1333</Words>
  <Application>Microsoft Macintosh PowerPoint</Application>
  <PresentationFormat>On-screen Show (4:3)</PresentationFormat>
  <Paragraphs>330</Paragraphs>
  <Slides>49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Arial</vt:lpstr>
      <vt:lpstr>Calibri</vt:lpstr>
      <vt:lpstr>Helvetica</vt:lpstr>
      <vt:lpstr>Helvetica Light</vt:lpstr>
      <vt:lpstr>Roboto</vt:lpstr>
      <vt:lpstr>Wingdings</vt:lpstr>
      <vt:lpstr>Office Theme</vt:lpstr>
      <vt:lpstr>Automated Scientific Knowledge Extraction  Formulation Inference and Design of Experiments</vt:lpstr>
      <vt:lpstr>PowerPoint Presentation</vt:lpstr>
      <vt:lpstr>The Burden of Working with the  Structural Knowledge Layer</vt:lpstr>
      <vt:lpstr>High Level Abstractions</vt:lpstr>
      <vt:lpstr>Formulations using VDSOLs</vt:lpstr>
      <vt:lpstr>Defining a VDSOL</vt:lpstr>
      <vt:lpstr>Defining a VDSOL</vt:lpstr>
      <vt:lpstr>Defining a VDSOL</vt:lpstr>
      <vt:lpstr>Defining a VDSOL</vt:lpstr>
      <vt:lpstr>Defining a VDSOL</vt:lpstr>
      <vt:lpstr>Defining a VDSOL</vt:lpstr>
      <vt:lpstr>VDSOLs Are Compositional</vt:lpstr>
      <vt:lpstr>VDSOLs Are Compositional</vt:lpstr>
      <vt:lpstr>VDSOLs Are Compositional</vt:lpstr>
      <vt:lpstr>VDSOLs Are Compositional</vt:lpstr>
      <vt:lpstr>VDSOLs Are Compositional</vt:lpstr>
      <vt:lpstr>VDSOLs and Substitution</vt:lpstr>
      <vt:lpstr>VDSOLs and Substitution</vt:lpstr>
      <vt:lpstr>VDSOLs and Substitution</vt:lpstr>
      <vt:lpstr>VDSOLs and Substitution</vt:lpstr>
      <vt:lpstr>Formulation Inference</vt:lpstr>
      <vt:lpstr>Formulation Inference</vt:lpstr>
      <vt:lpstr>Formulation Inference</vt:lpstr>
      <vt:lpstr>Formulation Inference</vt:lpstr>
      <vt:lpstr>Formulation Inference</vt:lpstr>
      <vt:lpstr>Formulation Inference: Ontology Search</vt:lpstr>
      <vt:lpstr>Formulation Inference: Ontology Search</vt:lpstr>
      <vt:lpstr>Formulation Inference: Ontology Search</vt:lpstr>
      <vt:lpstr>Formulation Inference: Ontology Search</vt:lpstr>
      <vt:lpstr>Formulation Inference: Ontology Binding</vt:lpstr>
      <vt:lpstr>Formulation Inference: Ontology Binding</vt:lpstr>
      <vt:lpstr>Formulation Inference: Ontology Binding</vt:lpstr>
      <vt:lpstr>Formulation Inference: Ontology Binding</vt:lpstr>
      <vt:lpstr>Formulation Inference: Palette Extension</vt:lpstr>
      <vt:lpstr>Formulation Inference: Palette Extension</vt:lpstr>
      <vt:lpstr>Formulation Inference: Summary</vt:lpstr>
      <vt:lpstr>Formulation Inference: Future Work</vt:lpstr>
      <vt:lpstr>Formulation Inference: Future Work</vt:lpstr>
      <vt:lpstr>Design of Experiments</vt:lpstr>
      <vt:lpstr>Design of Experiments</vt:lpstr>
      <vt:lpstr>Model:Model Comparison</vt:lpstr>
      <vt:lpstr>Model:Model Comparison</vt:lpstr>
      <vt:lpstr>Model:Data Comparison</vt:lpstr>
      <vt:lpstr>Model:Model/Model:Data Comparison</vt:lpstr>
      <vt:lpstr>Model:Model/Model:Data Comparison</vt:lpstr>
      <vt:lpstr>Model:Model/Model:Data Comparison</vt:lpstr>
      <vt:lpstr>Model:Model/Model:Data Comparison</vt:lpstr>
      <vt:lpstr>Design of Experiments</vt:lpstr>
      <vt:lpstr>Thank you!  Questions?  ewdavis@galois.com</vt:lpstr>
    </vt:vector>
  </TitlesOfParts>
  <Company>Jessica Tate LLC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Tate</dc:creator>
  <cp:lastModifiedBy>Presenter Galois</cp:lastModifiedBy>
  <cp:revision>160</cp:revision>
  <dcterms:created xsi:type="dcterms:W3CDTF">2014-09-29T19:50:07Z</dcterms:created>
  <dcterms:modified xsi:type="dcterms:W3CDTF">2019-09-23T18:42:59Z</dcterms:modified>
</cp:coreProperties>
</file>